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661" r:id="rId2"/>
    <p:sldId id="684" r:id="rId3"/>
    <p:sldId id="683" r:id="rId4"/>
    <p:sldId id="686" r:id="rId5"/>
    <p:sldId id="295" r:id="rId6"/>
    <p:sldId id="296" r:id="rId7"/>
    <p:sldId id="297" r:id="rId8"/>
    <p:sldId id="298" r:id="rId9"/>
    <p:sldId id="299" r:id="rId10"/>
    <p:sldId id="648" r:id="rId11"/>
    <p:sldId id="300" r:id="rId12"/>
    <p:sldId id="301" r:id="rId13"/>
    <p:sldId id="302" r:id="rId14"/>
    <p:sldId id="649" r:id="rId15"/>
    <p:sldId id="651" r:id="rId16"/>
    <p:sldId id="653" r:id="rId17"/>
    <p:sldId id="659" r:id="rId18"/>
    <p:sldId id="658" r:id="rId19"/>
    <p:sldId id="660" r:id="rId20"/>
    <p:sldId id="652" r:id="rId21"/>
    <p:sldId id="656" r:id="rId22"/>
    <p:sldId id="655" r:id="rId23"/>
    <p:sldId id="654" r:id="rId24"/>
    <p:sldId id="303" r:id="rId25"/>
    <p:sldId id="304" r:id="rId26"/>
    <p:sldId id="305" r:id="rId27"/>
    <p:sldId id="306" r:id="rId28"/>
    <p:sldId id="639" r:id="rId29"/>
    <p:sldId id="641" r:id="rId30"/>
    <p:sldId id="642" r:id="rId31"/>
    <p:sldId id="646" r:id="rId32"/>
    <p:sldId id="647" r:id="rId33"/>
    <p:sldId id="645" r:id="rId34"/>
    <p:sldId id="644" r:id="rId35"/>
    <p:sldId id="294" r:id="rId36"/>
  </p:sldIdLst>
  <p:sldSz cx="12192000" cy="6858000"/>
  <p:notesSz cx="6858000" cy="9144000"/>
  <p:embeddedFontLs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hQIVhGZj/v6yylSC35fgdb+sE3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F62FC-4E5F-40FD-B472-FA907BE255B8}" v="18" dt="2022-03-15T11:16:43.847"/>
    <p1510:client id="{86A6C278-B1FE-4F16-A475-C4B6AE61E557}" v="1" dt="2022-03-15T07:10:13.195"/>
    <p1510:client id="{F5AE9048-9B10-1B53-1E42-D76A03534D8D}" v="35" dt="2022-03-17T09:16:26.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79" autoAdjust="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97" Type="http://schemas.microsoft.com/office/2015/10/relationships/revisionInfo" Target="revisionInfo.xml"/><Relationship Id="rId7" Type="http://schemas.openxmlformats.org/officeDocument/2006/relationships/slide" Target="slides/slide6.xml"/><Relationship Id="rId92"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95"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font" Target="fonts/font4.fntdata"/><Relationship Id="rId9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Fortran" TargetMode="External"/><Relationship Id="rId3" Type="http://schemas.openxmlformats.org/officeDocument/2006/relationships/hyperlink" Target="https://en.wikipedia.org/wiki/Intel" TargetMode="External"/><Relationship Id="rId7" Type="http://schemas.openxmlformats.org/officeDocument/2006/relationships/hyperlink" Target="https://en.wikipedia.org/wiki/C++"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Linux" TargetMode="External"/><Relationship Id="rId11" Type="http://schemas.openxmlformats.org/officeDocument/2006/relationships/hyperlink" Target="https://en.wikipedia.org/wiki/Multi-core_processor" TargetMode="External"/><Relationship Id="rId5" Type="http://schemas.openxmlformats.org/officeDocument/2006/relationships/hyperlink" Target="https://en.wikipedia.org/wiki/MacOS" TargetMode="External"/><Relationship Id="rId10" Type="http://schemas.openxmlformats.org/officeDocument/2006/relationships/hyperlink" Target="https://en.wikipedia.org/wiki/Intel_Parallel_Studio#cite_note-homepage-2" TargetMode="External"/><Relationship Id="rId4" Type="http://schemas.openxmlformats.org/officeDocument/2006/relationships/hyperlink" Target="https://en.wikipedia.org/wiki/Microsoft_Windows" TargetMode="External"/><Relationship Id="rId9" Type="http://schemas.openxmlformats.org/officeDocument/2006/relationships/hyperlink" Target="https://en.wikipedia.org/wiki/Parallel_computing"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Fortran" TargetMode="External"/><Relationship Id="rId3" Type="http://schemas.openxmlformats.org/officeDocument/2006/relationships/hyperlink" Target="https://en.wikipedia.org/wiki/Intel" TargetMode="External"/><Relationship Id="rId7" Type="http://schemas.openxmlformats.org/officeDocument/2006/relationships/hyperlink" Target="https://en.wikipedia.org/wiki/C++"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Linux" TargetMode="External"/><Relationship Id="rId11" Type="http://schemas.openxmlformats.org/officeDocument/2006/relationships/hyperlink" Target="https://en.wikipedia.org/wiki/Multi-core_processor" TargetMode="External"/><Relationship Id="rId5" Type="http://schemas.openxmlformats.org/officeDocument/2006/relationships/hyperlink" Target="https://en.wikipedia.org/wiki/MacOS" TargetMode="External"/><Relationship Id="rId10" Type="http://schemas.openxmlformats.org/officeDocument/2006/relationships/hyperlink" Target="https://en.wikipedia.org/wiki/Intel_Parallel_Studio#cite_note-homepage-2" TargetMode="External"/><Relationship Id="rId4" Type="http://schemas.openxmlformats.org/officeDocument/2006/relationships/hyperlink" Target="https://en.wikipedia.org/wiki/Microsoft_Windows" TargetMode="External"/><Relationship Id="rId9" Type="http://schemas.openxmlformats.org/officeDocument/2006/relationships/hyperlink" Target="https://en.wikipedia.org/wiki/Parallel_comput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782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45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1444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23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6541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37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2168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4109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https://www.intel.com/content/www/us/en/developer/articles/tool/oneapi-standalone-components.html#python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2173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are the lessons we are going to learn today.</a:t>
            </a:r>
            <a:endParaRPr/>
          </a:p>
        </p:txBody>
      </p:sp>
      <p:sp>
        <p:nvSpPr>
          <p:cNvPr id="551" name="Google Shape;55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337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6853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OneAPI</a:t>
            </a:r>
            <a:endParaRPr lang="en-US" dirty="0"/>
          </a:p>
          <a:p>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is an open, cross-industry, standards-based, unified, </a:t>
            </a:r>
            <a:r>
              <a:rPr lang="en-US" sz="1200" b="0" i="0" u="none" strike="noStrike" cap="none" dirty="0" err="1">
                <a:solidFill>
                  <a:schemeClr val="dk1"/>
                </a:solidFill>
                <a:effectLst/>
                <a:latin typeface="Calibri"/>
                <a:ea typeface="Calibri"/>
                <a:cs typeface="Calibri"/>
                <a:sym typeface="Calibri"/>
              </a:rPr>
              <a:t>multiarchitecture</a:t>
            </a:r>
            <a:r>
              <a:rPr lang="en-US" sz="1200" b="0" i="0" u="none" strike="noStrike" cap="none" dirty="0">
                <a:solidFill>
                  <a:schemeClr val="dk1"/>
                </a:solidFill>
                <a:effectLst/>
                <a:latin typeface="Calibri"/>
                <a:ea typeface="Calibri"/>
                <a:cs typeface="Calibri"/>
                <a:sym typeface="Calibri"/>
              </a:rPr>
              <a:t>, multi-vendor programming model that delivers a common developer experience across accelerator architectures – for faster application performance, more productivity, and greater innovation. The </a:t>
            </a:r>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initiative encourages collaboration on the </a:t>
            </a:r>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specification and compatible </a:t>
            </a:r>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implementations across the ecosystem.</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-visit</a:t>
            </a:r>
            <a:r>
              <a:rPr lang="en-US" sz="1200" b="0" i="0" u="none" strike="noStrike" cap="none" baseline="0" dirty="0">
                <a:solidFill>
                  <a:schemeClr val="dk1"/>
                </a:solidFill>
                <a:effectLst/>
                <a:latin typeface="Calibri"/>
                <a:cs typeface="Calibri"/>
                <a:sym typeface="Calibri"/>
              </a:rPr>
              <a:t> https://www.oneapi.io/</a:t>
            </a:r>
          </a:p>
          <a:p>
            <a:r>
              <a:rPr lang="en-US" sz="1200" b="0" i="0" u="none" strike="noStrike" cap="none" baseline="0" dirty="0">
                <a:solidFill>
                  <a:schemeClr val="dk1"/>
                </a:solidFill>
                <a:effectLst/>
                <a:latin typeface="Calibri"/>
                <a:cs typeface="Calibri"/>
                <a:sym typeface="Calibri"/>
              </a:rPr>
              <a:t>-Explore Elements of </a:t>
            </a:r>
            <a:r>
              <a:rPr lang="en-US" sz="1200" b="0" i="0" u="none" strike="noStrike" cap="none" baseline="0" dirty="0" err="1">
                <a:solidFill>
                  <a:schemeClr val="dk1"/>
                </a:solidFill>
                <a:effectLst/>
                <a:latin typeface="Calibri"/>
                <a:cs typeface="Calibri"/>
                <a:sym typeface="Calibri"/>
              </a:rPr>
              <a:t>oneAPI</a:t>
            </a:r>
            <a:r>
              <a:rPr lang="en-US" sz="1200" b="0" i="0" u="none" strike="noStrike" cap="none" baseline="0" dirty="0">
                <a:solidFill>
                  <a:schemeClr val="dk1"/>
                </a:solidFill>
                <a:effectLst/>
                <a:latin typeface="Calibri"/>
                <a:cs typeface="Calibri"/>
                <a:sym typeface="Calibri"/>
              </a:rPr>
              <a:t> at </a:t>
            </a:r>
            <a:r>
              <a:rPr lang="en-US" sz="1200" b="0" i="0" u="none" strike="noStrike" cap="none" baseline="0" dirty="0" err="1">
                <a:solidFill>
                  <a:schemeClr val="dk1"/>
                </a:solidFill>
                <a:effectLst/>
                <a:latin typeface="Calibri"/>
                <a:cs typeface="Calibri"/>
                <a:sym typeface="Calibri"/>
              </a:rPr>
              <a:t>url</a:t>
            </a:r>
            <a:r>
              <a:rPr lang="en-US" sz="1200" b="0" i="0" u="none" strike="noStrike" cap="none" baseline="0" dirty="0">
                <a:solidFill>
                  <a:schemeClr val="dk1"/>
                </a:solidFill>
                <a:effectLst/>
                <a:latin typeface="Calibri"/>
                <a:cs typeface="Calibri"/>
                <a:sym typeface="Calibri"/>
              </a:rPr>
              <a:t> https://www.oneapi.io/spec/   </a:t>
            </a:r>
          </a:p>
          <a:p>
            <a:r>
              <a:rPr lang="en-US" sz="1200" b="0" i="0" u="none" strike="noStrike" cap="none" baseline="0" dirty="0">
                <a:solidFill>
                  <a:schemeClr val="dk1"/>
                </a:solidFill>
                <a:effectLst/>
                <a:latin typeface="Calibri"/>
                <a:cs typeface="Calibri"/>
                <a:sym typeface="Calibri"/>
              </a:rPr>
              <a:t>-SPEC 1.1 </a:t>
            </a:r>
            <a:endParaRPr lang="en-IN"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53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t>
            </a:r>
            <a:r>
              <a:rPr lang="en-US" sz="1200" b="1" i="0" dirty="0">
                <a:solidFill>
                  <a:schemeClr val="dk1"/>
                </a:solidFill>
                <a:latin typeface="Arial"/>
                <a:ea typeface="Arial"/>
                <a:cs typeface="Arial"/>
                <a:sym typeface="Arial"/>
              </a:rPr>
              <a:t>Parallel Studio XE</a:t>
            </a:r>
            <a:r>
              <a:rPr lang="en-US" sz="1200" b="0" i="0" dirty="0">
                <a:solidFill>
                  <a:schemeClr val="dk1"/>
                </a:solidFill>
                <a:latin typeface="Arial"/>
                <a:ea typeface="Arial"/>
                <a:cs typeface="Arial"/>
                <a:sym typeface="Arial"/>
              </a:rPr>
              <a:t> is a software development product developed by </a:t>
            </a:r>
            <a:r>
              <a:rPr lang="en-US" sz="1200" b="0" i="0" u="sng" strike="noStrike" dirty="0">
                <a:solidFill>
                  <a:schemeClr val="dk1"/>
                </a:solidFill>
                <a:latin typeface="Arial"/>
                <a:ea typeface="Arial"/>
                <a:cs typeface="Arial"/>
                <a:sym typeface="Arial"/>
                <a:hlinkClick r:id="rId3">
                  <a:extLst>
                    <a:ext uri="{A12FA001-AC4F-418D-AE19-62706E023703}">
                      <ahyp:hlinkClr xmlns="" xmlns:ahyp="http://schemas.microsoft.com/office/drawing/2018/hyperlinkcolor" val="tx"/>
                    </a:ext>
                  </a:extLst>
                </a:hlinkClick>
              </a:rPr>
              <a:t>Intel</a:t>
            </a:r>
            <a:r>
              <a:rPr lang="en-US" sz="1200" b="0" i="0" dirty="0">
                <a:solidFill>
                  <a:schemeClr val="dk1"/>
                </a:solidFill>
                <a:latin typeface="Arial"/>
                <a:ea typeface="Arial"/>
                <a:cs typeface="Arial"/>
                <a:sym typeface="Arial"/>
              </a:rPr>
              <a:t> that facilitates native code development on </a:t>
            </a:r>
            <a:r>
              <a:rPr lang="en-US" sz="1200" b="0" i="0" u="sng" strike="noStrike" dirty="0">
                <a:solidFill>
                  <a:schemeClr val="dk1"/>
                </a:solidFill>
                <a:latin typeface="Arial"/>
                <a:ea typeface="Arial"/>
                <a:cs typeface="Arial"/>
                <a:sym typeface="Arial"/>
                <a:hlinkClick r:id="rId4">
                  <a:extLst>
                    <a:ext uri="{A12FA001-AC4F-418D-AE19-62706E023703}">
                      <ahyp:hlinkClr xmlns="" xmlns:ahyp="http://schemas.microsoft.com/office/drawing/2018/hyperlinkcolor" val="tx"/>
                    </a:ext>
                  </a:extLst>
                </a:hlinkClick>
              </a:rPr>
              <a:t>Windows</a:t>
            </a:r>
            <a:r>
              <a:rPr lang="en-US" sz="1200" b="0" i="0" dirty="0">
                <a:solidFill>
                  <a:schemeClr val="dk1"/>
                </a:solidFill>
                <a:latin typeface="Arial"/>
                <a:ea typeface="Arial"/>
                <a:cs typeface="Arial"/>
                <a:sym typeface="Arial"/>
              </a:rPr>
              <a:t>, </a:t>
            </a:r>
            <a:r>
              <a:rPr lang="en-US" sz="1200" b="0" i="0" u="sng" strike="noStrike" dirty="0">
                <a:solidFill>
                  <a:schemeClr val="dk1"/>
                </a:solidFill>
                <a:latin typeface="Arial"/>
                <a:ea typeface="Arial"/>
                <a:cs typeface="Arial"/>
                <a:sym typeface="Arial"/>
                <a:hlinkClick r:id="rId5">
                  <a:extLst>
                    <a:ext uri="{A12FA001-AC4F-418D-AE19-62706E023703}">
                      <ahyp:hlinkClr xmlns="" xmlns:ahyp="http://schemas.microsoft.com/office/drawing/2018/hyperlinkcolor" val="tx"/>
                    </a:ext>
                  </a:extLst>
                </a:hlinkClick>
              </a:rPr>
              <a:t>macOS</a:t>
            </a:r>
            <a:r>
              <a:rPr lang="en-US" sz="1200" b="0" i="0" dirty="0">
                <a:solidFill>
                  <a:schemeClr val="dk1"/>
                </a:solidFill>
                <a:latin typeface="Arial"/>
                <a:ea typeface="Arial"/>
                <a:cs typeface="Arial"/>
                <a:sym typeface="Arial"/>
              </a:rPr>
              <a:t> and </a:t>
            </a:r>
            <a:r>
              <a:rPr lang="en-US" sz="1200" b="0" i="0" u="sng" strike="noStrike" dirty="0" err="1">
                <a:solidFill>
                  <a:schemeClr val="dk1"/>
                </a:solidFill>
                <a:latin typeface="Arial"/>
                <a:ea typeface="Arial"/>
                <a:cs typeface="Arial"/>
                <a:sym typeface="Arial"/>
                <a:hlinkClick r:id="rId6">
                  <a:extLst>
                    <a:ext uri="{A12FA001-AC4F-418D-AE19-62706E023703}">
                      <ahyp:hlinkClr xmlns="" xmlns:ahyp="http://schemas.microsoft.com/office/drawing/2018/hyperlinkcolor" val="tx"/>
                    </a:ext>
                  </a:extLst>
                </a:hlinkClick>
              </a:rPr>
              <a:t>Linux</a:t>
            </a:r>
            <a:r>
              <a:rPr lang="en-US" sz="1200" b="0" i="0" dirty="0" err="1">
                <a:solidFill>
                  <a:schemeClr val="dk1"/>
                </a:solidFill>
                <a:latin typeface="Arial"/>
                <a:ea typeface="Arial"/>
                <a:cs typeface="Arial"/>
                <a:sym typeface="Arial"/>
              </a:rPr>
              <a:t>in</a:t>
            </a:r>
            <a:r>
              <a:rPr lang="en-US" sz="1200" b="0" i="0" dirty="0">
                <a:solidFill>
                  <a:schemeClr val="dk1"/>
                </a:solidFill>
                <a:latin typeface="Arial"/>
                <a:ea typeface="Arial"/>
                <a:cs typeface="Arial"/>
                <a:sym typeface="Arial"/>
              </a:rPr>
              <a:t> </a:t>
            </a:r>
            <a:r>
              <a:rPr lang="en-US" sz="1200" b="0" i="0" u="sng" strike="noStrike" dirty="0">
                <a:solidFill>
                  <a:schemeClr val="dk1"/>
                </a:solidFill>
                <a:latin typeface="Arial"/>
                <a:ea typeface="Arial"/>
                <a:cs typeface="Arial"/>
                <a:sym typeface="Arial"/>
                <a:hlinkClick r:id="rId7">
                  <a:extLst>
                    <a:ext uri="{A12FA001-AC4F-418D-AE19-62706E023703}">
                      <ahyp:hlinkClr xmlns="" xmlns:ahyp="http://schemas.microsoft.com/office/drawing/2018/hyperlinkcolor" val="tx"/>
                    </a:ext>
                  </a:extLst>
                </a:hlinkClick>
              </a:rPr>
              <a:t>C++</a:t>
            </a:r>
            <a:r>
              <a:rPr lang="en-US" sz="1200" b="0" i="0" dirty="0">
                <a:solidFill>
                  <a:schemeClr val="dk1"/>
                </a:solidFill>
                <a:latin typeface="Arial"/>
                <a:ea typeface="Arial"/>
                <a:cs typeface="Arial"/>
                <a:sym typeface="Arial"/>
              </a:rPr>
              <a:t> and </a:t>
            </a:r>
            <a:r>
              <a:rPr lang="en-US" sz="1200" b="0" i="0" u="sng" strike="noStrike" dirty="0">
                <a:solidFill>
                  <a:schemeClr val="dk1"/>
                </a:solidFill>
                <a:latin typeface="Arial"/>
                <a:ea typeface="Arial"/>
                <a:cs typeface="Arial"/>
                <a:sym typeface="Arial"/>
                <a:hlinkClick r:id="rId8">
                  <a:extLst>
                    <a:ext uri="{A12FA001-AC4F-418D-AE19-62706E023703}">
                      <ahyp:hlinkClr xmlns="" xmlns:ahyp="http://schemas.microsoft.com/office/drawing/2018/hyperlinkcolor" val="tx"/>
                    </a:ext>
                  </a:extLst>
                </a:hlinkClick>
              </a:rPr>
              <a:t>Fortran</a:t>
            </a:r>
            <a:r>
              <a:rPr lang="en-US" sz="1200" b="0" i="0" dirty="0">
                <a:solidFill>
                  <a:schemeClr val="dk1"/>
                </a:solidFill>
                <a:latin typeface="Arial"/>
                <a:ea typeface="Arial"/>
                <a:cs typeface="Arial"/>
                <a:sym typeface="Arial"/>
              </a:rPr>
              <a:t> for </a:t>
            </a:r>
            <a:r>
              <a:rPr lang="en-US" sz="1200" b="0" i="0" u="sng" strike="noStrike" dirty="0">
                <a:solidFill>
                  <a:schemeClr val="dk1"/>
                </a:solidFill>
                <a:latin typeface="Arial"/>
                <a:ea typeface="Arial"/>
                <a:cs typeface="Arial"/>
                <a:sym typeface="Arial"/>
                <a:hlinkClick r:id="rId9">
                  <a:extLst>
                    <a:ext uri="{A12FA001-AC4F-418D-AE19-62706E023703}">
                      <ahyp:hlinkClr xmlns="" xmlns:ahyp="http://schemas.microsoft.com/office/drawing/2018/hyperlinkcolor" val="tx"/>
                    </a:ext>
                  </a:extLst>
                </a:hlinkClick>
              </a:rPr>
              <a:t>parallel computing</a:t>
            </a:r>
            <a:r>
              <a:rPr lang="en-US" sz="1200" b="0" i="0" dirty="0">
                <a:solidFill>
                  <a:schemeClr val="dk1"/>
                </a:solidFill>
                <a:latin typeface="Arial"/>
                <a:ea typeface="Arial"/>
                <a:cs typeface="Arial"/>
                <a:sym typeface="Arial"/>
              </a:rPr>
              <a:t>.</a:t>
            </a:r>
            <a:r>
              <a:rPr lang="en-US" sz="1200" b="0" i="0" u="sng" strike="noStrike" baseline="30000" dirty="0">
                <a:solidFill>
                  <a:schemeClr val="dk1"/>
                </a:solidFill>
                <a:latin typeface="Arial"/>
                <a:ea typeface="Arial"/>
                <a:cs typeface="Arial"/>
                <a:sym typeface="Arial"/>
                <a:hlinkClick r:id="rId10">
                  <a:extLst>
                    <a:ext uri="{A12FA001-AC4F-418D-AE19-62706E023703}">
                      <ahyp:hlinkClr xmlns="" xmlns:ahyp="http://schemas.microsoft.com/office/drawing/2018/hyperlinkcolor" val="tx"/>
                    </a:ext>
                  </a:extLst>
                </a:hlinkClick>
              </a:rPr>
              <a:t>[2]</a:t>
            </a:r>
            <a:r>
              <a:rPr lang="en-US" sz="1200" b="0" i="0" dirty="0">
                <a:solidFill>
                  <a:schemeClr val="dk1"/>
                </a:solidFill>
                <a:latin typeface="Arial"/>
                <a:ea typeface="Arial"/>
                <a:cs typeface="Arial"/>
                <a:sym typeface="Arial"/>
              </a:rPr>
              <a:t> Parallel programming enables software programs to take advantage of </a:t>
            </a:r>
            <a:r>
              <a:rPr lang="en-US" sz="1200" b="0" i="0" u="sng" strike="noStrike" dirty="0">
                <a:solidFill>
                  <a:schemeClr val="dk1"/>
                </a:solidFill>
                <a:latin typeface="Arial"/>
                <a:ea typeface="Arial"/>
                <a:cs typeface="Arial"/>
                <a:sym typeface="Arial"/>
                <a:hlinkClick r:id="rId11">
                  <a:extLst>
                    <a:ext uri="{A12FA001-AC4F-418D-AE19-62706E023703}">
                      <ahyp:hlinkClr xmlns="" xmlns:ahyp="http://schemas.microsoft.com/office/drawing/2018/hyperlinkcolor" val="tx"/>
                    </a:ext>
                  </a:extLst>
                </a:hlinkClick>
              </a:rPr>
              <a:t>multi-core processors</a:t>
            </a:r>
            <a:r>
              <a:rPr lang="en-US" sz="1200" b="0" i="0" dirty="0">
                <a:solidFill>
                  <a:schemeClr val="dk1"/>
                </a:solidFill>
                <a:latin typeface="Arial"/>
                <a:ea typeface="Arial"/>
                <a:cs typeface="Arial"/>
                <a:sym typeface="Arial"/>
              </a:rPr>
              <a:t> from Intel and other processor vendors.</a:t>
            </a:r>
            <a:endParaRPr dirty="0"/>
          </a:p>
          <a:p>
            <a:pPr marL="457200" marR="0" lvl="0" indent="-228600" algn="l" rtl="0">
              <a:lnSpc>
                <a:spcPct val="100000"/>
              </a:lnSpc>
              <a:spcBef>
                <a:spcPts val="0"/>
              </a:spcBef>
              <a:spcAft>
                <a:spcPts val="0"/>
              </a:spcAft>
              <a:buSzPts val="1400"/>
              <a:buNone/>
            </a:pPr>
            <a:endParaRPr sz="1200" b="0" i="0"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t>
            </a:r>
            <a:r>
              <a:rPr lang="en-US" sz="1200" b="0" i="0" dirty="0" err="1">
                <a:solidFill>
                  <a:schemeClr val="dk1"/>
                </a:solidFill>
                <a:latin typeface="Arial"/>
                <a:ea typeface="Arial"/>
                <a:cs typeface="Arial"/>
                <a:sym typeface="Arial"/>
              </a:rPr>
              <a:t>Vtune</a:t>
            </a:r>
            <a:r>
              <a:rPr lang="en-US" sz="1200" b="0" i="0" dirty="0">
                <a:solidFill>
                  <a:schemeClr val="dk1"/>
                </a:solidFill>
                <a:latin typeface="Arial"/>
                <a:ea typeface="Arial"/>
                <a:cs typeface="Arial"/>
                <a:sym typeface="Arial"/>
              </a:rPr>
              <a:t> amplifier- Stop guessing why software is slow. Advanced sampling and profiling techniques quickly analyze your code, isolate issues, and deliver insights for optimizing performance on modern processors.</a:t>
            </a:r>
            <a:endParaRPr dirty="0"/>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inspector- Locate and debug threading, memory, and persistent memory errors in applications early in the design cycle to avoid costly errors later.</a:t>
            </a:r>
            <a:endParaRPr dirty="0"/>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Advisor- Design and optimize high-performing code for modern computer architectures. Effectively use more cores, vectorization, and heterogeneous processing.</a:t>
            </a:r>
            <a:endParaRPr dirty="0"/>
          </a:p>
        </p:txBody>
      </p:sp>
      <p:sp>
        <p:nvSpPr>
          <p:cNvPr id="533" name="Google Shape;53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2266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dedf733895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dedf733895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a:t>
            </a:r>
            <a:r>
              <a:rPr lang="en-US" sz="1200" b="1" i="0">
                <a:solidFill>
                  <a:schemeClr val="dk1"/>
                </a:solidFill>
                <a:latin typeface="Arial"/>
                <a:ea typeface="Arial"/>
                <a:cs typeface="Arial"/>
                <a:sym typeface="Arial"/>
              </a:rPr>
              <a:t>Parallel Studio XE</a:t>
            </a:r>
            <a:r>
              <a:rPr lang="en-US" sz="1200" b="0" i="0">
                <a:solidFill>
                  <a:schemeClr val="dk1"/>
                </a:solidFill>
                <a:latin typeface="Arial"/>
                <a:ea typeface="Arial"/>
                <a:cs typeface="Arial"/>
                <a:sym typeface="Arial"/>
              </a:rPr>
              <a:t> is a software development product developed by </a:t>
            </a:r>
            <a:r>
              <a:rPr lang="en-US" sz="1200" b="0" i="0" u="sng" strike="noStrike">
                <a:solidFill>
                  <a:schemeClr val="dk1"/>
                </a:solidFill>
                <a:latin typeface="Arial"/>
                <a:ea typeface="Arial"/>
                <a:cs typeface="Arial"/>
                <a:sym typeface="Arial"/>
                <a:hlinkClick r:id="rId3">
                  <a:extLst>
                    <a:ext uri="{A12FA001-AC4F-418D-AE19-62706E023703}">
                      <ahyp:hlinkClr xmlns="" xmlns:ahyp="http://schemas.microsoft.com/office/drawing/2018/hyperlinkcolor" val="tx"/>
                    </a:ext>
                  </a:extLst>
                </a:hlinkClick>
              </a:rPr>
              <a:t>Intel</a:t>
            </a:r>
            <a:r>
              <a:rPr lang="en-US" sz="1200" b="0" i="0">
                <a:solidFill>
                  <a:schemeClr val="dk1"/>
                </a:solidFill>
                <a:latin typeface="Arial"/>
                <a:ea typeface="Arial"/>
                <a:cs typeface="Arial"/>
                <a:sym typeface="Arial"/>
              </a:rPr>
              <a:t> that facilitates native code development on </a:t>
            </a:r>
            <a:r>
              <a:rPr lang="en-US" sz="1200" b="0" i="0" u="sng" strike="noStrike">
                <a:solidFill>
                  <a:schemeClr val="dk1"/>
                </a:solidFill>
                <a:latin typeface="Arial"/>
                <a:ea typeface="Arial"/>
                <a:cs typeface="Arial"/>
                <a:sym typeface="Arial"/>
                <a:hlinkClick r:id="rId4">
                  <a:extLst>
                    <a:ext uri="{A12FA001-AC4F-418D-AE19-62706E023703}">
                      <ahyp:hlinkClr xmlns="" xmlns:ahyp="http://schemas.microsoft.com/office/drawing/2018/hyperlinkcolor" val="tx"/>
                    </a:ext>
                  </a:extLst>
                </a:hlinkClick>
              </a:rPr>
              <a:t>Windows</a:t>
            </a:r>
            <a:r>
              <a:rPr lang="en-US" sz="1200" b="0" i="0">
                <a:solidFill>
                  <a:schemeClr val="dk1"/>
                </a:solidFill>
                <a:latin typeface="Arial"/>
                <a:ea typeface="Arial"/>
                <a:cs typeface="Arial"/>
                <a:sym typeface="Arial"/>
              </a:rPr>
              <a:t>, </a:t>
            </a:r>
            <a:r>
              <a:rPr lang="en-US" sz="1200" b="0" i="0" u="sng" strike="noStrike">
                <a:solidFill>
                  <a:schemeClr val="dk1"/>
                </a:solidFill>
                <a:latin typeface="Arial"/>
                <a:ea typeface="Arial"/>
                <a:cs typeface="Arial"/>
                <a:sym typeface="Arial"/>
                <a:hlinkClick r:id="rId5">
                  <a:extLst>
                    <a:ext uri="{A12FA001-AC4F-418D-AE19-62706E023703}">
                      <ahyp:hlinkClr xmlns="" xmlns:ahyp="http://schemas.microsoft.com/office/drawing/2018/hyperlinkcolor" val="tx"/>
                    </a:ext>
                  </a:extLst>
                </a:hlinkClick>
              </a:rPr>
              <a:t>macOS</a:t>
            </a:r>
            <a:r>
              <a:rPr lang="en-US" sz="1200" b="0" i="0">
                <a:solidFill>
                  <a:schemeClr val="dk1"/>
                </a:solidFill>
                <a:latin typeface="Arial"/>
                <a:ea typeface="Arial"/>
                <a:cs typeface="Arial"/>
                <a:sym typeface="Arial"/>
              </a:rPr>
              <a:t> and </a:t>
            </a:r>
            <a:r>
              <a:rPr lang="en-US" sz="1200" b="0" i="0" u="sng" strike="noStrike">
                <a:solidFill>
                  <a:schemeClr val="dk1"/>
                </a:solidFill>
                <a:latin typeface="Arial"/>
                <a:ea typeface="Arial"/>
                <a:cs typeface="Arial"/>
                <a:sym typeface="Arial"/>
                <a:hlinkClick r:id="rId6">
                  <a:extLst>
                    <a:ext uri="{A12FA001-AC4F-418D-AE19-62706E023703}">
                      <ahyp:hlinkClr xmlns="" xmlns:ahyp="http://schemas.microsoft.com/office/drawing/2018/hyperlinkcolor" val="tx"/>
                    </a:ext>
                  </a:extLst>
                </a:hlinkClick>
              </a:rPr>
              <a:t>Linux</a:t>
            </a:r>
            <a:r>
              <a:rPr lang="en-US" sz="1200" b="0" i="0">
                <a:solidFill>
                  <a:schemeClr val="dk1"/>
                </a:solidFill>
                <a:latin typeface="Arial"/>
                <a:ea typeface="Arial"/>
                <a:cs typeface="Arial"/>
                <a:sym typeface="Arial"/>
              </a:rPr>
              <a:t>in </a:t>
            </a:r>
            <a:r>
              <a:rPr lang="en-US" sz="1200" b="0" i="0" u="sng" strike="noStrike">
                <a:solidFill>
                  <a:schemeClr val="dk1"/>
                </a:solidFill>
                <a:latin typeface="Arial"/>
                <a:ea typeface="Arial"/>
                <a:cs typeface="Arial"/>
                <a:sym typeface="Arial"/>
                <a:hlinkClick r:id="rId7">
                  <a:extLst>
                    <a:ext uri="{A12FA001-AC4F-418D-AE19-62706E023703}">
                      <ahyp:hlinkClr xmlns="" xmlns:ahyp="http://schemas.microsoft.com/office/drawing/2018/hyperlinkcolor" val="tx"/>
                    </a:ext>
                  </a:extLst>
                </a:hlinkClick>
              </a:rPr>
              <a:t>C++</a:t>
            </a:r>
            <a:r>
              <a:rPr lang="en-US" sz="1200" b="0" i="0">
                <a:solidFill>
                  <a:schemeClr val="dk1"/>
                </a:solidFill>
                <a:latin typeface="Arial"/>
                <a:ea typeface="Arial"/>
                <a:cs typeface="Arial"/>
                <a:sym typeface="Arial"/>
              </a:rPr>
              <a:t> and </a:t>
            </a:r>
            <a:r>
              <a:rPr lang="en-US" sz="1200" b="0" i="0" u="sng" strike="noStrike">
                <a:solidFill>
                  <a:schemeClr val="dk1"/>
                </a:solidFill>
                <a:latin typeface="Arial"/>
                <a:ea typeface="Arial"/>
                <a:cs typeface="Arial"/>
                <a:sym typeface="Arial"/>
                <a:hlinkClick r:id="rId8">
                  <a:extLst>
                    <a:ext uri="{A12FA001-AC4F-418D-AE19-62706E023703}">
                      <ahyp:hlinkClr xmlns="" xmlns:ahyp="http://schemas.microsoft.com/office/drawing/2018/hyperlinkcolor" val="tx"/>
                    </a:ext>
                  </a:extLst>
                </a:hlinkClick>
              </a:rPr>
              <a:t>Fortran</a:t>
            </a:r>
            <a:r>
              <a:rPr lang="en-US" sz="1200" b="0" i="0">
                <a:solidFill>
                  <a:schemeClr val="dk1"/>
                </a:solidFill>
                <a:latin typeface="Arial"/>
                <a:ea typeface="Arial"/>
                <a:cs typeface="Arial"/>
                <a:sym typeface="Arial"/>
              </a:rPr>
              <a:t> for </a:t>
            </a:r>
            <a:r>
              <a:rPr lang="en-US" sz="1200" b="0" i="0" u="sng" strike="noStrike">
                <a:solidFill>
                  <a:schemeClr val="dk1"/>
                </a:solidFill>
                <a:latin typeface="Arial"/>
                <a:ea typeface="Arial"/>
                <a:cs typeface="Arial"/>
                <a:sym typeface="Arial"/>
                <a:hlinkClick r:id="rId9">
                  <a:extLst>
                    <a:ext uri="{A12FA001-AC4F-418D-AE19-62706E023703}">
                      <ahyp:hlinkClr xmlns="" xmlns:ahyp="http://schemas.microsoft.com/office/drawing/2018/hyperlinkcolor" val="tx"/>
                    </a:ext>
                  </a:extLst>
                </a:hlinkClick>
              </a:rPr>
              <a:t>parallel computing</a:t>
            </a:r>
            <a:r>
              <a:rPr lang="en-US" sz="1200" b="0" i="0">
                <a:solidFill>
                  <a:schemeClr val="dk1"/>
                </a:solidFill>
                <a:latin typeface="Arial"/>
                <a:ea typeface="Arial"/>
                <a:cs typeface="Arial"/>
                <a:sym typeface="Arial"/>
              </a:rPr>
              <a:t>.</a:t>
            </a:r>
            <a:r>
              <a:rPr lang="en-US" sz="1200" b="0" i="0" u="sng" strike="noStrike" baseline="30000">
                <a:solidFill>
                  <a:schemeClr val="dk1"/>
                </a:solidFill>
                <a:latin typeface="Arial"/>
                <a:ea typeface="Arial"/>
                <a:cs typeface="Arial"/>
                <a:sym typeface="Arial"/>
                <a:hlinkClick r:id="rId10">
                  <a:extLst>
                    <a:ext uri="{A12FA001-AC4F-418D-AE19-62706E023703}">
                      <ahyp:hlinkClr xmlns="" xmlns:ahyp="http://schemas.microsoft.com/office/drawing/2018/hyperlinkcolor" val="tx"/>
                    </a:ext>
                  </a:extLst>
                </a:hlinkClick>
              </a:rPr>
              <a:t>[2]</a:t>
            </a:r>
            <a:r>
              <a:rPr lang="en-US" sz="1200" b="0" i="0">
                <a:solidFill>
                  <a:schemeClr val="dk1"/>
                </a:solidFill>
                <a:latin typeface="Arial"/>
                <a:ea typeface="Arial"/>
                <a:cs typeface="Arial"/>
                <a:sym typeface="Arial"/>
              </a:rPr>
              <a:t> Parallel programming enables software programs to take advantage of </a:t>
            </a:r>
            <a:r>
              <a:rPr lang="en-US" sz="1200" b="0" i="0" u="sng" strike="noStrike">
                <a:solidFill>
                  <a:schemeClr val="dk1"/>
                </a:solidFill>
                <a:latin typeface="Arial"/>
                <a:ea typeface="Arial"/>
                <a:cs typeface="Arial"/>
                <a:sym typeface="Arial"/>
                <a:hlinkClick r:id="rId11">
                  <a:extLst>
                    <a:ext uri="{A12FA001-AC4F-418D-AE19-62706E023703}">
                      <ahyp:hlinkClr xmlns="" xmlns:ahyp="http://schemas.microsoft.com/office/drawing/2018/hyperlinkcolor" val="tx"/>
                    </a:ext>
                  </a:extLst>
                </a:hlinkClick>
              </a:rPr>
              <a:t>multi-core processors</a:t>
            </a:r>
            <a:r>
              <a:rPr lang="en-US" sz="1200" b="0" i="0">
                <a:solidFill>
                  <a:schemeClr val="dk1"/>
                </a:solidFill>
                <a:latin typeface="Arial"/>
                <a:ea typeface="Arial"/>
                <a:cs typeface="Arial"/>
                <a:sym typeface="Arial"/>
              </a:rPr>
              <a:t> from Intel and other processor vendors.</a:t>
            </a:r>
            <a:endParaRPr/>
          </a:p>
          <a:p>
            <a:pPr marL="457200" marR="0" lvl="0" indent="-228600" algn="l" rtl="0">
              <a:lnSpc>
                <a:spcPct val="100000"/>
              </a:lnSpc>
              <a:spcBef>
                <a:spcPts val="0"/>
              </a:spcBef>
              <a:spcAft>
                <a:spcPts val="0"/>
              </a:spcAft>
              <a:buSzPts val="1400"/>
              <a:buNone/>
            </a:pPr>
            <a:endParaRPr sz="1200" b="0" i="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Vtune amplifier- Stop guessing why software is slow. Advanced sampling and profiling techniques quickly analyze your code, isolate issues, and deliver insights for optimizing performance on modern processors.</a:t>
            </a:r>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inspector- Locate and debug threading, memory, and persistent memory errors in applications early in the design cycle to avoid costly errors later.</a:t>
            </a:r>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Advisor- Design and optimize high-performing code for modern computer architectures. Effectively use more cores, vectorization, and heterogeneous processing.</a:t>
            </a:r>
            <a:endParaRPr/>
          </a:p>
        </p:txBody>
      </p:sp>
      <p:sp>
        <p:nvSpPr>
          <p:cNvPr id="542" name="Google Shape;542;gdedf733895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296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410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18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083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2C508E">
                <a:alpha val="47058"/>
              </a:srgbClr>
            </a:gs>
            <a:gs pos="26000">
              <a:srgbClr val="2C508E">
                <a:alpha val="47058"/>
              </a:srgbClr>
            </a:gs>
            <a:gs pos="90000">
              <a:srgbClr val="3F6EC2"/>
            </a:gs>
            <a:gs pos="100000">
              <a:srgbClr val="3F6EC2"/>
            </a:gs>
          </a:gsLst>
          <a:lin ang="5400000" scaled="0"/>
        </a:gradFill>
        <a:effectLst/>
      </p:bgPr>
    </p:bg>
    <p:spTree>
      <p:nvGrpSpPr>
        <p:cNvPr id="1" name="Shape 15"/>
        <p:cNvGrpSpPr/>
        <p:nvPr/>
      </p:nvGrpSpPr>
      <p:grpSpPr>
        <a:xfrm>
          <a:off x="0" y="0"/>
          <a:ext cx="0" cy="0"/>
          <a:chOff x="0" y="0"/>
          <a:chExt cx="0" cy="0"/>
        </a:xfrm>
      </p:grpSpPr>
      <p:sp>
        <p:nvSpPr>
          <p:cNvPr id="16" name="Google Shape;16;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b="1"/>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9"/>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02060"/>
              </a:buClr>
              <a:buSzPts val="3600"/>
              <a:buFont typeface="Calibri"/>
              <a:buNone/>
              <a:defRPr sz="3600" b="1">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81000" algn="l">
              <a:lnSpc>
                <a:spcPct val="90000"/>
              </a:lnSpc>
              <a:spcBef>
                <a:spcPts val="500"/>
              </a:spcBef>
              <a:spcAft>
                <a:spcPts val="0"/>
              </a:spcAft>
              <a:buClr>
                <a:schemeClr val="dk1"/>
              </a:buClr>
              <a:buSzPts val="2400"/>
              <a:buChar char="•"/>
              <a:defRPr sz="24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4"/>
        <p:cNvGrpSpPr/>
        <p:nvPr/>
      </p:nvGrpSpPr>
      <p:grpSpPr>
        <a:xfrm>
          <a:off x="0" y="0"/>
          <a:ext cx="0" cy="0"/>
          <a:chOff x="0" y="0"/>
          <a:chExt cx="0" cy="0"/>
        </a:xfrm>
      </p:grpSpPr>
      <p:sp>
        <p:nvSpPr>
          <p:cNvPr id="55" name="Google Shape;55;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7" name="Google Shape;57;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descr="A picture containing object&#10;&#10;Description automatically generated"/>
          <p:cNvPicPr preferRelativeResize="0"/>
          <p:nvPr/>
        </p:nvPicPr>
        <p:blipFill rotWithShape="1">
          <a:blip r:embed="rId11">
            <a:alphaModFix/>
          </a:blip>
          <a:srcRect/>
          <a:stretch/>
        </p:blipFill>
        <p:spPr>
          <a:xfrm>
            <a:off x="10633800" y="95093"/>
            <a:ext cx="1440000" cy="424178"/>
          </a:xfrm>
          <a:prstGeom prst="rect">
            <a:avLst/>
          </a:prstGeom>
          <a:noFill/>
          <a:ln>
            <a:noFill/>
          </a:ln>
        </p:spPr>
      </p:pic>
      <p:sp>
        <p:nvSpPr>
          <p:cNvPr id="11" name="Google Shape;11;p38"/>
          <p:cNvSpPr/>
          <p:nvPr/>
        </p:nvSpPr>
        <p:spPr>
          <a:xfrm>
            <a:off x="0" y="6356350"/>
            <a:ext cx="12192000" cy="501650"/>
          </a:xfrm>
          <a:prstGeom prst="rect">
            <a:avLst/>
          </a:prstGeom>
          <a:gradFill>
            <a:gsLst>
              <a:gs pos="0">
                <a:srgbClr val="2F5496"/>
              </a:gs>
              <a:gs pos="13000">
                <a:srgbClr val="2F5496"/>
              </a:gs>
              <a:gs pos="100000">
                <a:srgbClr val="0043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12" name="Google Shape;1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 name="Picture 6">
            <a:extLst>
              <a:ext uri="{FF2B5EF4-FFF2-40B4-BE49-F238E27FC236}">
                <a16:creationId xmlns:a16="http://schemas.microsoft.com/office/drawing/2014/main" id="{8D8911A8-8571-99B9-8229-954461BE02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15757" y="68627"/>
            <a:ext cx="1047319" cy="413609"/>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oftware.intel.com/content/www/us/en/develop/tools/oneapi.html#gs.36k4j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ocs.anaconda.com/anaconda/install/linu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hyperlink" Target="https://www.intel.com/content/dam/develop/external/us/en/documents/2022_Python_Release_Notes_Intel(R)_Distribution_for_Python-Release1.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intel.com/content/dam/develop/external/us/en/documents/2022_Python_Release_Notes_Intel(R)_Distribution_for_Python-Release1.pdf"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mailto:mentor@fice.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ctrTitle"/>
          </p:nvPr>
        </p:nvSpPr>
        <p:spPr>
          <a:xfrm>
            <a:off x="580104" y="409218"/>
            <a:ext cx="9144000" cy="10064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smtClean="0"/>
              <a:t> </a:t>
            </a:r>
            <a:br>
              <a:rPr lang="en-US" dirty="0" smtClean="0"/>
            </a:br>
            <a:endParaRPr dirty="0"/>
          </a:p>
        </p:txBody>
      </p:sp>
      <p:sp>
        <p:nvSpPr>
          <p:cNvPr id="333" name="Google Shape;333;p21"/>
          <p:cNvSpPr txBox="1">
            <a:spLocks noGrp="1"/>
          </p:cNvSpPr>
          <p:nvPr>
            <p:ph type="subTitle" idx="1"/>
          </p:nvPr>
        </p:nvSpPr>
        <p:spPr>
          <a:xfrm>
            <a:off x="589935" y="912455"/>
            <a:ext cx="10500851" cy="4937739"/>
          </a:xfrm>
          <a:prstGeom prst="rect">
            <a:avLst/>
          </a:prstGeom>
          <a:noFill/>
          <a:ln>
            <a:noFill/>
          </a:ln>
        </p:spPr>
        <p:txBody>
          <a:bodyPr spcFirstLastPara="1" wrap="square" lIns="91425" tIns="45700" rIns="91425" bIns="45700" anchor="t" anchorCtr="0">
            <a:noAutofit/>
          </a:bodyPr>
          <a:lstStyle/>
          <a:p>
            <a:pPr marL="50800" lvl="0" indent="0"/>
            <a:r>
              <a:rPr lang="en-IN" sz="3600" dirty="0" smtClean="0"/>
              <a:t>Welcome</a:t>
            </a:r>
          </a:p>
          <a:p>
            <a:pPr marL="50800" lvl="0" indent="0"/>
            <a:r>
              <a:rPr lang="en-IN" sz="3600" dirty="0" smtClean="0"/>
              <a:t>To</a:t>
            </a:r>
          </a:p>
          <a:p>
            <a:pPr marL="50800" lvl="0" indent="0"/>
            <a:r>
              <a:rPr lang="en-IN" sz="3600" dirty="0"/>
              <a:t>6</a:t>
            </a:r>
            <a:r>
              <a:rPr lang="en-IN" sz="3600" dirty="0" smtClean="0"/>
              <a:t>-Day’s workshop </a:t>
            </a:r>
          </a:p>
          <a:p>
            <a:pPr marL="50800" lvl="0" indent="0"/>
            <a:r>
              <a:rPr lang="en-IN" sz="3600" dirty="0" smtClean="0"/>
              <a:t>On</a:t>
            </a:r>
          </a:p>
          <a:p>
            <a:pPr marL="50800" lvl="0" indent="0"/>
            <a:r>
              <a:rPr lang="en-US" sz="3600" dirty="0" smtClean="0"/>
              <a:t>Python Programming For Modern Application Development</a:t>
            </a:r>
            <a:r>
              <a:rPr lang="en-IN" sz="3600" dirty="0" smtClean="0"/>
              <a:t> </a:t>
            </a:r>
          </a:p>
          <a:p>
            <a:pPr marL="50800" lvl="0" indent="0" algn="l"/>
            <a:endParaRPr lang="en-IN" dirty="0"/>
          </a:p>
          <a:p>
            <a:pPr lvl="0"/>
            <a:endParaRPr lang="en-US" dirty="0"/>
          </a:p>
          <a:p>
            <a:pPr lvl="0"/>
            <a:endParaRPr lang="en-IN" dirty="0"/>
          </a:p>
          <a:p>
            <a:pPr lvl="0"/>
            <a:endParaRPr lang="en-IN" dirty="0"/>
          </a:p>
          <a:p>
            <a:pPr lvl="0"/>
            <a:endParaRPr dirty="0"/>
          </a:p>
        </p:txBody>
      </p:sp>
      <p:sp>
        <p:nvSpPr>
          <p:cNvPr id="334" name="Google Shape;334;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extLst>
      <p:ext uri="{BB962C8B-B14F-4D97-AF65-F5344CB8AC3E}">
        <p14:creationId xmlns:p14="http://schemas.microsoft.com/office/powerpoint/2010/main" val="435054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067"/>
              <a:buNone/>
            </a:pPr>
            <a:fld id="{00000000-1234-1234-1234-123412341234}" type="slidenum">
              <a:rPr lang="en-US" sz="1067">
                <a:solidFill>
                  <a:srgbClr val="FFFFFF"/>
                </a:solidFill>
                <a:latin typeface="Arial"/>
                <a:ea typeface="Arial"/>
                <a:cs typeface="Arial"/>
                <a:sym typeface="Arial"/>
              </a:rPr>
              <a:t>10</a:t>
            </a:fld>
            <a:endParaRPr sz="1067">
              <a:solidFill>
                <a:srgbClr val="FFFFFF"/>
              </a:solidFill>
              <a:latin typeface="Arial"/>
              <a:ea typeface="Arial"/>
              <a:cs typeface="Arial"/>
              <a:sym typeface="Arial"/>
            </a:endParaRPr>
          </a:p>
        </p:txBody>
      </p:sp>
      <p:sp>
        <p:nvSpPr>
          <p:cNvPr id="536" name="Google Shape;536;p36"/>
          <p:cNvSpPr/>
          <p:nvPr/>
        </p:nvSpPr>
        <p:spPr>
          <a:xfrm>
            <a:off x="266975" y="324400"/>
            <a:ext cx="11474700" cy="66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733"/>
              <a:buFont typeface="Arial"/>
              <a:buNone/>
            </a:pPr>
            <a:r>
              <a:rPr lang="en-US" sz="3733" b="1" i="0" u="none" strike="noStrike" cap="none">
                <a:solidFill>
                  <a:srgbClr val="0070C0"/>
                </a:solidFill>
                <a:latin typeface="Arial"/>
                <a:ea typeface="Arial"/>
                <a:cs typeface="Arial"/>
                <a:sym typeface="Arial"/>
              </a:rPr>
              <a:t>Intel O</a:t>
            </a:r>
            <a:r>
              <a:rPr lang="en-US" sz="3733" b="1">
                <a:solidFill>
                  <a:srgbClr val="0070C0"/>
                </a:solidFill>
              </a:rPr>
              <a:t>neAPI - Cross Architecture Performance </a:t>
            </a:r>
            <a:endParaRPr sz="3733" b="1" i="0" u="none" strike="noStrike" cap="none">
              <a:solidFill>
                <a:srgbClr val="0070C0"/>
              </a:solidFill>
              <a:latin typeface="Arial"/>
              <a:ea typeface="Arial"/>
              <a:cs typeface="Arial"/>
              <a:sym typeface="Arial"/>
            </a:endParaRPr>
          </a:p>
        </p:txBody>
      </p:sp>
      <p:sp>
        <p:nvSpPr>
          <p:cNvPr id="537" name="Google Shape;537;p36"/>
          <p:cNvSpPr txBox="1"/>
          <p:nvPr/>
        </p:nvSpPr>
        <p:spPr>
          <a:xfrm>
            <a:off x="0" y="1264150"/>
            <a:ext cx="4697100" cy="4768500"/>
          </a:xfrm>
          <a:prstGeom prst="rect">
            <a:avLst/>
          </a:prstGeom>
          <a:noFill/>
          <a:ln>
            <a:noFill/>
          </a:ln>
        </p:spPr>
        <p:txBody>
          <a:bodyPr spcFirstLastPara="1" wrap="square" lIns="91425" tIns="45700" rIns="91425" bIns="45700" anchor="t" anchorCtr="0">
            <a:noAutofit/>
          </a:bodyPr>
          <a:lstStyle/>
          <a:p>
            <a:pPr marL="457200" lvl="0" indent="-330200" algn="l" rtl="0">
              <a:spcBef>
                <a:spcPts val="0"/>
              </a:spcBef>
              <a:spcAft>
                <a:spcPts val="0"/>
              </a:spcAft>
              <a:buClr>
                <a:srgbClr val="003C71"/>
              </a:buClr>
              <a:buSzPts val="1600"/>
              <a:buChar char="●"/>
            </a:pPr>
            <a:r>
              <a:rPr lang="en-US" sz="1600" dirty="0" err="1">
                <a:solidFill>
                  <a:srgbClr val="003C71"/>
                </a:solidFill>
              </a:rPr>
              <a:t>oneAPI</a:t>
            </a:r>
            <a:r>
              <a:rPr lang="en-US" sz="1600" dirty="0">
                <a:solidFill>
                  <a:srgbClr val="003C71"/>
                </a:solidFill>
              </a:rPr>
              <a:t> is a cross-industry, open, standards-based unified programming model that delivers a common developer experience across accelerator architectures—for faster application performance, more productivity, and greater innovation. </a:t>
            </a:r>
            <a:endParaRPr sz="1600" dirty="0">
              <a:solidFill>
                <a:srgbClr val="003C71"/>
              </a:solidFill>
            </a:endParaRPr>
          </a:p>
          <a:p>
            <a:pPr marL="457200" lvl="0" indent="-330200" algn="l" rtl="0">
              <a:spcBef>
                <a:spcPts val="0"/>
              </a:spcBef>
              <a:spcAft>
                <a:spcPts val="0"/>
              </a:spcAft>
              <a:buClr>
                <a:srgbClr val="003C71"/>
              </a:buClr>
              <a:buSzPts val="1600"/>
              <a:buChar char="●"/>
            </a:pPr>
            <a:r>
              <a:rPr lang="en-US" sz="1600" dirty="0">
                <a:solidFill>
                  <a:srgbClr val="003C71"/>
                </a:solidFill>
              </a:rPr>
              <a:t>The </a:t>
            </a:r>
            <a:r>
              <a:rPr lang="en-US" sz="1600" dirty="0" err="1">
                <a:solidFill>
                  <a:srgbClr val="003C71"/>
                </a:solidFill>
              </a:rPr>
              <a:t>oneAPI</a:t>
            </a:r>
            <a:r>
              <a:rPr lang="en-US" sz="1600" dirty="0">
                <a:solidFill>
                  <a:srgbClr val="003C71"/>
                </a:solidFill>
              </a:rPr>
              <a:t> industry initiative encourages collaboration on the </a:t>
            </a:r>
            <a:r>
              <a:rPr lang="en-US" sz="1600" dirty="0" err="1">
                <a:solidFill>
                  <a:srgbClr val="003C71"/>
                </a:solidFill>
              </a:rPr>
              <a:t>oneAPI</a:t>
            </a:r>
            <a:r>
              <a:rPr lang="en-US" sz="1600" dirty="0">
                <a:solidFill>
                  <a:srgbClr val="003C71"/>
                </a:solidFill>
              </a:rPr>
              <a:t> specification and compatible </a:t>
            </a:r>
            <a:r>
              <a:rPr lang="en-US" sz="1600" dirty="0" err="1">
                <a:solidFill>
                  <a:srgbClr val="003C71"/>
                </a:solidFill>
              </a:rPr>
              <a:t>oneAPI</a:t>
            </a:r>
            <a:r>
              <a:rPr lang="en-US" sz="1600" dirty="0">
                <a:solidFill>
                  <a:srgbClr val="003C71"/>
                </a:solidFill>
              </a:rPr>
              <a:t> implementations across the ecosystem.</a:t>
            </a:r>
            <a:endParaRPr sz="1600" dirty="0">
              <a:solidFill>
                <a:srgbClr val="003C71"/>
              </a:solidFill>
            </a:endParaRPr>
          </a:p>
          <a:p>
            <a:pPr marL="0" lvl="0" indent="0" algn="l" rtl="0">
              <a:spcBef>
                <a:spcPts val="0"/>
              </a:spcBef>
              <a:spcAft>
                <a:spcPts val="0"/>
              </a:spcAft>
              <a:buNone/>
            </a:pPr>
            <a:endParaRPr sz="1600" dirty="0">
              <a:solidFill>
                <a:srgbClr val="003C71"/>
              </a:solidFill>
            </a:endParaRPr>
          </a:p>
          <a:p>
            <a:pPr marL="0" lvl="0" indent="0" algn="l" rtl="0">
              <a:spcBef>
                <a:spcPts val="0"/>
              </a:spcBef>
              <a:spcAft>
                <a:spcPts val="0"/>
              </a:spcAft>
              <a:buNone/>
            </a:pPr>
            <a:r>
              <a:rPr lang="en-US" sz="1600" dirty="0">
                <a:solidFill>
                  <a:srgbClr val="003C71"/>
                </a:solidFill>
              </a:rPr>
              <a:t>Short Video Link</a:t>
            </a:r>
            <a:endParaRPr sz="1600" dirty="0">
              <a:solidFill>
                <a:srgbClr val="003C71"/>
              </a:solidFill>
            </a:endParaRPr>
          </a:p>
          <a:p>
            <a:pPr marL="0" lvl="0" indent="0" algn="l" rtl="0">
              <a:spcBef>
                <a:spcPts val="0"/>
              </a:spcBef>
              <a:spcAft>
                <a:spcPts val="0"/>
              </a:spcAft>
              <a:buNone/>
            </a:pPr>
            <a:endParaRPr sz="1600" dirty="0">
              <a:solidFill>
                <a:srgbClr val="003C71"/>
              </a:solidFill>
            </a:endParaRPr>
          </a:p>
          <a:p>
            <a:pPr marL="0" lvl="0" indent="0" algn="l" rtl="0">
              <a:spcBef>
                <a:spcPts val="0"/>
              </a:spcBef>
              <a:spcAft>
                <a:spcPts val="0"/>
              </a:spcAft>
              <a:buNone/>
            </a:pPr>
            <a:r>
              <a:rPr lang="en-US" sz="1600" u="sng" dirty="0">
                <a:solidFill>
                  <a:schemeClr val="hlink"/>
                </a:solidFill>
                <a:hlinkClick r:id="rId3"/>
              </a:rPr>
              <a:t>https://software.intel.com/content/www/us/en/develop/tools/oneapi.html#gs.36k4jr</a:t>
            </a:r>
            <a:endParaRPr sz="1600" dirty="0">
              <a:solidFill>
                <a:srgbClr val="003C71"/>
              </a:solidFill>
            </a:endParaRPr>
          </a:p>
          <a:p>
            <a:pPr marL="0" lvl="0" indent="0" algn="l" rtl="0">
              <a:spcBef>
                <a:spcPts val="0"/>
              </a:spcBef>
              <a:spcAft>
                <a:spcPts val="0"/>
              </a:spcAft>
              <a:buNone/>
            </a:pPr>
            <a:endParaRPr sz="1600" dirty="0">
              <a:solidFill>
                <a:srgbClr val="003C71"/>
              </a:solidFill>
            </a:endParaRPr>
          </a:p>
        </p:txBody>
      </p:sp>
      <p:pic>
        <p:nvPicPr>
          <p:cNvPr id="538" name="Google Shape;538;p36"/>
          <p:cNvPicPr preferRelativeResize="0"/>
          <p:nvPr/>
        </p:nvPicPr>
        <p:blipFill>
          <a:blip r:embed="rId4">
            <a:alphaModFix/>
          </a:blip>
          <a:stretch>
            <a:fillRect/>
          </a:stretch>
        </p:blipFill>
        <p:spPr>
          <a:xfrm>
            <a:off x="4697100" y="1292400"/>
            <a:ext cx="7196976" cy="4425600"/>
          </a:xfrm>
          <a:prstGeom prst="rect">
            <a:avLst/>
          </a:prstGeom>
          <a:noFill/>
          <a:ln>
            <a:noFill/>
          </a:ln>
        </p:spPr>
      </p:pic>
    </p:spTree>
    <p:extLst>
      <p:ext uri="{BB962C8B-B14F-4D97-AF65-F5344CB8AC3E}">
        <p14:creationId xmlns:p14="http://schemas.microsoft.com/office/powerpoint/2010/main" val="263488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AB386-01B4-46DC-84A8-10344FECE966}"/>
              </a:ext>
            </a:extLst>
          </p:cNvPr>
          <p:cNvPicPr>
            <a:picLocks noChangeAspect="1"/>
          </p:cNvPicPr>
          <p:nvPr/>
        </p:nvPicPr>
        <p:blipFill rotWithShape="1">
          <a:blip r:embed="rId2"/>
          <a:srcRect t="1446" r="4378"/>
          <a:stretch/>
        </p:blipFill>
        <p:spPr>
          <a:xfrm>
            <a:off x="128773" y="539455"/>
            <a:ext cx="11516689" cy="5824713"/>
          </a:xfrm>
          <a:prstGeom prst="rect">
            <a:avLst/>
          </a:prstGeom>
        </p:spPr>
      </p:pic>
    </p:spTree>
    <p:extLst>
      <p:ext uri="{BB962C8B-B14F-4D97-AF65-F5344CB8AC3E}">
        <p14:creationId xmlns:p14="http://schemas.microsoft.com/office/powerpoint/2010/main" val="2302795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CEAFB-F3E4-4556-9A9F-1EEDBC1B8B21}"/>
              </a:ext>
            </a:extLst>
          </p:cNvPr>
          <p:cNvPicPr>
            <a:picLocks noChangeAspect="1"/>
          </p:cNvPicPr>
          <p:nvPr/>
        </p:nvPicPr>
        <p:blipFill rotWithShape="1">
          <a:blip r:embed="rId2"/>
          <a:srcRect r="3322"/>
          <a:stretch/>
        </p:blipFill>
        <p:spPr>
          <a:xfrm>
            <a:off x="506532" y="718307"/>
            <a:ext cx="11023317" cy="5576672"/>
          </a:xfrm>
          <a:prstGeom prst="rect">
            <a:avLst/>
          </a:prstGeom>
        </p:spPr>
      </p:pic>
    </p:spTree>
    <p:extLst>
      <p:ext uri="{BB962C8B-B14F-4D97-AF65-F5344CB8AC3E}">
        <p14:creationId xmlns:p14="http://schemas.microsoft.com/office/powerpoint/2010/main" val="96119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E5188-0A5B-4A0D-B7FC-4E230B6CA6DC}"/>
              </a:ext>
            </a:extLst>
          </p:cNvPr>
          <p:cNvPicPr>
            <a:picLocks noChangeAspect="1"/>
          </p:cNvPicPr>
          <p:nvPr/>
        </p:nvPicPr>
        <p:blipFill rotWithShape="1">
          <a:blip r:embed="rId2"/>
          <a:srcRect t="1893" r="3395" b="1724"/>
          <a:stretch/>
        </p:blipFill>
        <p:spPr>
          <a:xfrm>
            <a:off x="104868" y="683838"/>
            <a:ext cx="10857422" cy="5504188"/>
          </a:xfrm>
          <a:prstGeom prst="rect">
            <a:avLst/>
          </a:prstGeom>
        </p:spPr>
      </p:pic>
    </p:spTree>
    <p:extLst>
      <p:ext uri="{BB962C8B-B14F-4D97-AF65-F5344CB8AC3E}">
        <p14:creationId xmlns:p14="http://schemas.microsoft.com/office/powerpoint/2010/main" val="111000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dedf733895_0_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067"/>
              <a:buNone/>
            </a:pPr>
            <a:fld id="{00000000-1234-1234-1234-123412341234}" type="slidenum">
              <a:rPr lang="en-US" sz="1067">
                <a:solidFill>
                  <a:srgbClr val="FFFFFF"/>
                </a:solidFill>
                <a:latin typeface="Arial"/>
                <a:ea typeface="Arial"/>
                <a:cs typeface="Arial"/>
                <a:sym typeface="Arial"/>
              </a:rPr>
              <a:t>14</a:t>
            </a:fld>
            <a:endParaRPr sz="1067">
              <a:solidFill>
                <a:srgbClr val="FFFFFF"/>
              </a:solidFill>
              <a:latin typeface="Arial"/>
              <a:ea typeface="Arial"/>
              <a:cs typeface="Arial"/>
              <a:sym typeface="Arial"/>
            </a:endParaRPr>
          </a:p>
        </p:txBody>
      </p:sp>
      <p:sp>
        <p:nvSpPr>
          <p:cNvPr id="545" name="Google Shape;545;gdedf733895_0_2"/>
          <p:cNvSpPr/>
          <p:nvPr/>
        </p:nvSpPr>
        <p:spPr>
          <a:xfrm>
            <a:off x="2490360" y="146714"/>
            <a:ext cx="11811167" cy="716380"/>
          </a:xfrm>
          <a:prstGeom prst="rect">
            <a:avLst/>
          </a:prstGeom>
          <a:noFill/>
          <a:ln>
            <a:noFill/>
          </a:ln>
        </p:spPr>
        <p:txBody>
          <a:bodyPr spcFirstLastPara="1" wrap="square" lIns="91425" tIns="45700" rIns="91425" bIns="45700" anchor="t" anchorCtr="0">
            <a:noAutofit/>
          </a:bodyPr>
          <a:lstStyle/>
          <a:p>
            <a:pPr>
              <a:buSzPts val="3733"/>
            </a:pPr>
            <a:r>
              <a:rPr lang="en-US" sz="3700" b="1" dirty="0">
                <a:solidFill>
                  <a:srgbClr val="0070C0"/>
                </a:solidFill>
              </a:rPr>
              <a:t>Intel </a:t>
            </a:r>
            <a:r>
              <a:rPr lang="en-US" sz="3700" b="1" dirty="0" err="1">
                <a:solidFill>
                  <a:srgbClr val="0070C0"/>
                </a:solidFill>
              </a:rPr>
              <a:t>OneAPI</a:t>
            </a:r>
            <a:r>
              <a:rPr lang="en-US" sz="3700" b="1" dirty="0">
                <a:solidFill>
                  <a:srgbClr val="0070C0"/>
                </a:solidFill>
              </a:rPr>
              <a:t> Toolkits</a:t>
            </a:r>
            <a:endParaRPr sz="3700" b="1" i="0" u="none" strike="noStrike" cap="none" dirty="0">
              <a:solidFill>
                <a:srgbClr val="0070C0"/>
              </a:solidFill>
              <a:latin typeface="Arial"/>
              <a:ea typeface="Arial"/>
              <a:cs typeface="Arial"/>
              <a:sym typeface="Arial"/>
            </a:endParaRPr>
          </a:p>
        </p:txBody>
      </p:sp>
      <p:sp>
        <p:nvSpPr>
          <p:cNvPr id="546" name="Google Shape;546;gdedf733895_0_2"/>
          <p:cNvSpPr txBox="1"/>
          <p:nvPr/>
        </p:nvSpPr>
        <p:spPr>
          <a:xfrm>
            <a:off x="150283" y="660597"/>
            <a:ext cx="11815531" cy="6279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733"/>
              <a:buFont typeface="Arial"/>
              <a:buNone/>
            </a:pPr>
            <a:r>
              <a:rPr lang="en-US" sz="1800" b="1" dirty="0">
                <a:solidFill>
                  <a:srgbClr val="0070C0"/>
                </a:solidFill>
              </a:rPr>
              <a:t>These toolkits are for performance-driven applications—HPC, IoT, advanced rendering, deep learning frameworks, and more—that are written in DPC++, C++, C, and Fortran languages.</a:t>
            </a:r>
            <a:endParaRPr sz="1800" b="1" dirty="0">
              <a:solidFill>
                <a:srgbClr val="0070C0"/>
              </a:solidFill>
            </a:endParaRPr>
          </a:p>
        </p:txBody>
      </p:sp>
      <p:pic>
        <p:nvPicPr>
          <p:cNvPr id="2" name="Picture 2" descr="Graphical user interface&#10;&#10;Description automatically generated">
            <a:extLst>
              <a:ext uri="{FF2B5EF4-FFF2-40B4-BE49-F238E27FC236}">
                <a16:creationId xmlns:a16="http://schemas.microsoft.com/office/drawing/2014/main" id="{FBB2B4BC-51A3-45C2-9EAE-6EDA8E1868C7}"/>
              </a:ext>
            </a:extLst>
          </p:cNvPr>
          <p:cNvPicPr>
            <a:picLocks noChangeAspect="1"/>
          </p:cNvPicPr>
          <p:nvPr/>
        </p:nvPicPr>
        <p:blipFill>
          <a:blip r:embed="rId3"/>
          <a:stretch>
            <a:fillRect/>
          </a:stretch>
        </p:blipFill>
        <p:spPr>
          <a:xfrm>
            <a:off x="73231" y="1580236"/>
            <a:ext cx="8087096" cy="4598074"/>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2D0260BA-165A-470A-8977-EAF65365C94A}"/>
              </a:ext>
            </a:extLst>
          </p:cNvPr>
          <p:cNvPicPr>
            <a:picLocks noChangeAspect="1"/>
          </p:cNvPicPr>
          <p:nvPr/>
        </p:nvPicPr>
        <p:blipFill>
          <a:blip r:embed="rId4"/>
          <a:stretch>
            <a:fillRect/>
          </a:stretch>
        </p:blipFill>
        <p:spPr>
          <a:xfrm>
            <a:off x="8168244" y="1578581"/>
            <a:ext cx="3871355" cy="3057591"/>
          </a:xfrm>
          <a:prstGeom prst="rect">
            <a:avLst/>
          </a:prstGeom>
        </p:spPr>
      </p:pic>
    </p:spTree>
    <p:extLst>
      <p:ext uri="{BB962C8B-B14F-4D97-AF65-F5344CB8AC3E}">
        <p14:creationId xmlns:p14="http://schemas.microsoft.com/office/powerpoint/2010/main" val="3530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a:solidFill>
                  <a:srgbClr val="002060"/>
                </a:solidFill>
                <a:latin typeface="Calibri"/>
                <a:ea typeface="Calibri"/>
                <a:cs typeface="Calibri"/>
                <a:sym typeface="Calibri"/>
              </a:rPr>
              <a:t>DPC++ </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r>
              <a:rPr lang="en-US" dirty="0"/>
              <a:t> </a:t>
            </a:r>
            <a:r>
              <a:rPr lang="en-US" sz="2400" dirty="0" err="1"/>
              <a:t>oneAPI’s</a:t>
            </a:r>
            <a:r>
              <a:rPr lang="en-US" sz="2400" dirty="0"/>
              <a:t> core language for programming accelerators and multiprocessors. DPC++ allows developers to reuse code across hardware targets (CPUs and accelerators such as GPUs and FPGAs) and tune for a specific architecture</a:t>
            </a:r>
            <a:endParaRPr lang="en-IN" sz="2400" dirty="0"/>
          </a:p>
        </p:txBody>
      </p:sp>
    </p:spTree>
    <p:extLst>
      <p:ext uri="{BB962C8B-B14F-4D97-AF65-F5344CB8AC3E}">
        <p14:creationId xmlns:p14="http://schemas.microsoft.com/office/powerpoint/2010/main" val="4213960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OneDPL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 companion to the DPC++ Compiler for programming </a:t>
            </a:r>
            <a:r>
              <a:rPr lang="en-US" sz="2400" dirty="0" err="1"/>
              <a:t>oneAPI</a:t>
            </a:r>
            <a:r>
              <a:rPr lang="en-US" sz="2400" dirty="0"/>
              <a:t> devices with APIs from C++ standard library, Parallel STL, and extensions.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t>
            </a:r>
            <a:r>
              <a:rPr lang="en-US" sz="2400" dirty="0" err="1"/>
              <a:t>oneAPI</a:t>
            </a:r>
            <a:r>
              <a:rPr lang="en-US" sz="2400" dirty="0"/>
              <a:t> DPC++ Library (</a:t>
            </a:r>
            <a:r>
              <a:rPr lang="en-US" sz="2400" dirty="0" err="1"/>
              <a:t>oneDPL</a:t>
            </a:r>
            <a:r>
              <a:rPr lang="en-US" sz="2400" dirty="0"/>
              <a:t>) provides the functionality specified in the C++ standard, with extensions to support data parallelism and offloading to devices, and with extensions to simplify its usage for implementing data parallel algorithms.</a:t>
            </a:r>
            <a:endParaRPr lang="en-IN" sz="2400" dirty="0"/>
          </a:p>
        </p:txBody>
      </p:sp>
    </p:spTree>
    <p:extLst>
      <p:ext uri="{BB962C8B-B14F-4D97-AF65-F5344CB8AC3E}">
        <p14:creationId xmlns:p14="http://schemas.microsoft.com/office/powerpoint/2010/main" val="2821400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OneDNN</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High-performance implementations of primitives for deep learning frameworks</a:t>
            </a:r>
            <a:endParaRPr lang="en-IN" sz="2400" dirty="0"/>
          </a:p>
          <a:p>
            <a:r>
              <a:rPr lang="en-IN" sz="2400" dirty="0"/>
              <a:t>-</a:t>
            </a:r>
            <a:r>
              <a:rPr lang="en-IN" sz="2400" dirty="0" err="1"/>
              <a:t>oneAPI</a:t>
            </a:r>
            <a:r>
              <a:rPr lang="en-IN" sz="2400" dirty="0"/>
              <a:t> Deep Neural Network Library (</a:t>
            </a:r>
            <a:r>
              <a:rPr lang="en-IN" sz="2400" dirty="0" err="1"/>
              <a:t>oneDNN</a:t>
            </a:r>
            <a:r>
              <a:rPr lang="en-IN" sz="2400" dirty="0"/>
              <a:t>) is a performance library containing building blocks for </a:t>
            </a:r>
            <a:r>
              <a:rPr lang="en-IN" sz="2400" dirty="0" err="1"/>
              <a:t>for</a:t>
            </a:r>
            <a:r>
              <a:rPr lang="en-IN" sz="2400" dirty="0"/>
              <a:t> deep learning applications and frameworks. </a:t>
            </a:r>
            <a:r>
              <a:rPr lang="en-IN" sz="2400" dirty="0" err="1"/>
              <a:t>oneDNN</a:t>
            </a:r>
            <a:r>
              <a:rPr lang="en-IN" sz="2400" dirty="0"/>
              <a:t> supports:</a:t>
            </a:r>
          </a:p>
          <a:p>
            <a:pPr marL="285750" indent="-285750">
              <a:buFont typeface="Arial" panose="020B0604020202020204" pitchFamily="34" charset="0"/>
              <a:buChar char="•"/>
            </a:pPr>
            <a:r>
              <a:rPr lang="en-IN" sz="2400" dirty="0"/>
              <a:t>CNN primitives (Convolutions, Inner product, Pooling, etc.)</a:t>
            </a:r>
          </a:p>
          <a:p>
            <a:pPr marL="285750" indent="-285750">
              <a:buFont typeface="Arial" panose="020B0604020202020204" pitchFamily="34" charset="0"/>
              <a:buChar char="•"/>
            </a:pPr>
            <a:r>
              <a:rPr lang="en-IN" sz="2400" dirty="0"/>
              <a:t>RNN primitives (LSTM, Vanilla, RNN, GRU)</a:t>
            </a:r>
          </a:p>
          <a:p>
            <a:pPr marL="285750" indent="-285750">
              <a:buFont typeface="Arial" panose="020B0604020202020204" pitchFamily="34" charset="0"/>
              <a:buChar char="•"/>
            </a:pPr>
            <a:r>
              <a:rPr lang="en-IN" sz="2400" dirty="0"/>
              <a:t>Normalizations (LRN, Batch, Layer)</a:t>
            </a:r>
          </a:p>
          <a:p>
            <a:pPr marL="285750" indent="-285750">
              <a:buFont typeface="Arial" panose="020B0604020202020204" pitchFamily="34" charset="0"/>
              <a:buChar char="•"/>
            </a:pPr>
            <a:r>
              <a:rPr lang="en-IN" sz="2400" dirty="0"/>
              <a:t>Elementwise operations (</a:t>
            </a:r>
            <a:r>
              <a:rPr lang="en-IN" sz="2400" dirty="0" err="1"/>
              <a:t>ReLU</a:t>
            </a:r>
            <a:r>
              <a:rPr lang="en-IN" sz="2400" dirty="0"/>
              <a:t>, </a:t>
            </a:r>
            <a:r>
              <a:rPr lang="en-IN" sz="2400" dirty="0" err="1"/>
              <a:t>Tanh</a:t>
            </a:r>
            <a:r>
              <a:rPr lang="en-IN" sz="2400" dirty="0"/>
              <a:t>, ELU, Abs, etc.)</a:t>
            </a:r>
          </a:p>
          <a:p>
            <a:pPr marL="285750" indent="-285750">
              <a:buFont typeface="Arial" panose="020B0604020202020204" pitchFamily="34" charset="0"/>
              <a:buChar char="•"/>
            </a:pPr>
            <a:r>
              <a:rPr lang="en-IN" sz="2400" dirty="0" err="1"/>
              <a:t>Softmax</a:t>
            </a:r>
            <a:r>
              <a:rPr lang="en-IN" sz="2400" dirty="0"/>
              <a:t>, Sum, </a:t>
            </a:r>
            <a:r>
              <a:rPr lang="en-IN" sz="2400" dirty="0" err="1"/>
              <a:t>Concat</a:t>
            </a:r>
            <a:r>
              <a:rPr lang="en-IN" sz="2400" dirty="0"/>
              <a:t>, Shuffle</a:t>
            </a:r>
          </a:p>
          <a:p>
            <a:pPr marL="285750" indent="-285750">
              <a:buFont typeface="Arial" panose="020B0604020202020204" pitchFamily="34" charset="0"/>
              <a:buChar char="•"/>
            </a:pPr>
            <a:r>
              <a:rPr lang="en-IN" sz="2400" dirty="0"/>
              <a:t>Reorders from/to optimized data layouts</a:t>
            </a:r>
          </a:p>
          <a:p>
            <a:pPr marL="285750" indent="-285750">
              <a:buFont typeface="Arial" panose="020B0604020202020204" pitchFamily="34" charset="0"/>
              <a:buChar char="•"/>
            </a:pPr>
            <a:r>
              <a:rPr lang="en-IN" sz="2400" dirty="0"/>
              <a:t>8-bit integer, 16-, 32-bit, and bfloat16 floating point data types</a:t>
            </a:r>
          </a:p>
        </p:txBody>
      </p:sp>
    </p:spTree>
    <p:extLst>
      <p:ext uri="{BB962C8B-B14F-4D97-AF65-F5344CB8AC3E}">
        <p14:creationId xmlns:p14="http://schemas.microsoft.com/office/powerpoint/2010/main" val="4186870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OneCCL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59437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Communication primitives for scaling deep learning frameworks across multiple devices.</a:t>
            </a:r>
          </a:p>
          <a:p>
            <a:pPr marL="342900" indent="-342900">
              <a:buFont typeface="Arial" panose="020B0604020202020204" pitchFamily="34" charset="0"/>
              <a:buChar char="•"/>
            </a:pPr>
            <a:r>
              <a:rPr lang="en-US" sz="2400" dirty="0"/>
              <a:t>The </a:t>
            </a:r>
            <a:r>
              <a:rPr lang="en-US" sz="2400" dirty="0" err="1"/>
              <a:t>oneAPI</a:t>
            </a:r>
            <a:r>
              <a:rPr lang="en-US" sz="2400" dirty="0"/>
              <a:t> Collective Communications Library (</a:t>
            </a:r>
            <a:r>
              <a:rPr lang="en-US" sz="2400" dirty="0" err="1"/>
              <a:t>oneCCL</a:t>
            </a:r>
            <a:r>
              <a:rPr lang="en-US" sz="2400" dirty="0"/>
              <a:t>) provides primitives for the communication patterns that occur in deep learning applications. </a:t>
            </a:r>
            <a:r>
              <a:rPr lang="en-US" sz="2400" dirty="0" err="1"/>
              <a:t>oneCCL</a:t>
            </a:r>
            <a:r>
              <a:rPr lang="en-US" sz="2400" dirty="0"/>
              <a:t> supports both scale-up for platforms with multiple </a:t>
            </a:r>
            <a:r>
              <a:rPr lang="en-US" sz="2400" dirty="0" err="1"/>
              <a:t>oneAPI</a:t>
            </a:r>
            <a:r>
              <a:rPr lang="en-US" sz="2400" dirty="0"/>
              <a:t> devices and scale-out for clusters with multiple compute nodes.</a:t>
            </a:r>
          </a:p>
          <a:p>
            <a:endParaRPr lang="en-IN" sz="2400" dirty="0"/>
          </a:p>
        </p:txBody>
      </p:sp>
    </p:spTree>
    <p:extLst>
      <p:ext uri="{BB962C8B-B14F-4D97-AF65-F5344CB8AC3E}">
        <p14:creationId xmlns:p14="http://schemas.microsoft.com/office/powerpoint/2010/main" val="3480689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002060"/>
                </a:solidFill>
                <a:latin typeface="Calibri"/>
                <a:cs typeface="Calibri"/>
                <a:sym typeface="Calibri"/>
              </a:rPr>
              <a:t>Level Zero </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59437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 system interface for </a:t>
            </a:r>
            <a:r>
              <a:rPr lang="en-US" sz="2400" dirty="0" err="1"/>
              <a:t>oneAPI</a:t>
            </a:r>
            <a:r>
              <a:rPr lang="en-US" sz="2400" dirty="0"/>
              <a:t> languages and libraries</a:t>
            </a:r>
            <a:endParaRPr lang="en-IN" sz="2400" dirty="0"/>
          </a:p>
        </p:txBody>
      </p:sp>
    </p:spTree>
    <p:extLst>
      <p:ext uri="{BB962C8B-B14F-4D97-AF65-F5344CB8AC3E}">
        <p14:creationId xmlns:p14="http://schemas.microsoft.com/office/powerpoint/2010/main" val="45606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8425" y="788067"/>
            <a:ext cx="9144000" cy="1109560"/>
          </a:xfrm>
        </p:spPr>
        <p:txBody>
          <a:bodyPr/>
          <a:lstStyle/>
          <a:p>
            <a:pPr algn="l"/>
            <a:r>
              <a:rPr lang="en-IN" b="1" dirty="0" smtClean="0"/>
              <a:t>Trainer’s Profile </a:t>
            </a:r>
            <a:endParaRPr lang="en-IN" b="1" dirty="0"/>
          </a:p>
        </p:txBody>
      </p:sp>
      <p:sp>
        <p:nvSpPr>
          <p:cNvPr id="3" name="Subtitle 2"/>
          <p:cNvSpPr>
            <a:spLocks noGrp="1"/>
          </p:cNvSpPr>
          <p:nvPr>
            <p:ph type="subTitle" idx="1"/>
          </p:nvPr>
        </p:nvSpPr>
        <p:spPr>
          <a:xfrm>
            <a:off x="2674375" y="2035279"/>
            <a:ext cx="8337755" cy="3510116"/>
          </a:xfrm>
        </p:spPr>
        <p:txBody>
          <a:bodyPr>
            <a:normAutofit fontScale="85000" lnSpcReduction="10000"/>
          </a:bodyPr>
          <a:lstStyle/>
          <a:p>
            <a:pPr marL="342891" indent="-342891" algn="l">
              <a:buFont typeface="Arial" panose="020B0604020202020204" pitchFamily="34" charset="0"/>
              <a:buChar char="•"/>
            </a:pPr>
            <a:r>
              <a:rPr lang="en-US" dirty="0" smtClean="0"/>
              <a:t>Name- Yogesh </a:t>
            </a:r>
            <a:r>
              <a:rPr lang="en-US" dirty="0"/>
              <a:t>Raje </a:t>
            </a:r>
          </a:p>
          <a:p>
            <a:pPr marL="342891" indent="-342891" algn="l">
              <a:buFont typeface="Arial" panose="020B0604020202020204" pitchFamily="34" charset="0"/>
              <a:buChar char="•"/>
            </a:pPr>
            <a:r>
              <a:rPr lang="en-US" dirty="0" smtClean="0"/>
              <a:t>Over </a:t>
            </a:r>
            <a:r>
              <a:rPr lang="en-US" dirty="0"/>
              <a:t>21 Years of training and teaching experience.</a:t>
            </a:r>
            <a:endParaRPr lang="en-IN" dirty="0"/>
          </a:p>
          <a:p>
            <a:pPr marL="342891" indent="-342891" algn="l">
              <a:buFont typeface="Arial" panose="020B0604020202020204" pitchFamily="34" charset="0"/>
              <a:buChar char="•"/>
            </a:pPr>
            <a:r>
              <a:rPr lang="en-US" dirty="0"/>
              <a:t>Trained over </a:t>
            </a:r>
            <a:r>
              <a:rPr lang="en-US" dirty="0" smtClean="0"/>
              <a:t>1500 </a:t>
            </a:r>
            <a:r>
              <a:rPr lang="en-US" dirty="0"/>
              <a:t>engineers through workshops and webinars on </a:t>
            </a:r>
            <a:r>
              <a:rPr lang="en-US" dirty="0" smtClean="0"/>
              <a:t>Python Programming, Data Science ,AI-Machine Learning and Deep Learning.</a:t>
            </a:r>
          </a:p>
          <a:p>
            <a:pPr marL="342891" indent="-342891" algn="l">
              <a:buFont typeface="Arial" panose="020B0604020202020204" pitchFamily="34" charset="0"/>
              <a:buChar char="•"/>
            </a:pPr>
            <a:r>
              <a:rPr lang="en-US" dirty="0" smtClean="0"/>
              <a:t>Intel Certified Instructor for Machine Learning using </a:t>
            </a:r>
            <a:r>
              <a:rPr lang="en-US" dirty="0" err="1" smtClean="0"/>
              <a:t>OneAPI</a:t>
            </a:r>
            <a:r>
              <a:rPr lang="en-US" dirty="0" smtClean="0"/>
              <a:t>, </a:t>
            </a:r>
            <a:r>
              <a:rPr lang="en-US" dirty="0" err="1" smtClean="0"/>
              <a:t>OneAPI</a:t>
            </a:r>
            <a:r>
              <a:rPr lang="en-US" dirty="0" smtClean="0"/>
              <a:t> DPC++ Essentials, </a:t>
            </a:r>
            <a:r>
              <a:rPr lang="en-US" dirty="0" err="1" smtClean="0"/>
              <a:t>OneAPI</a:t>
            </a:r>
            <a:r>
              <a:rPr lang="en-US" dirty="0" smtClean="0"/>
              <a:t> Rendering Toolkits, </a:t>
            </a:r>
            <a:r>
              <a:rPr lang="en-US" dirty="0" err="1" smtClean="0"/>
              <a:t>OneAPI</a:t>
            </a:r>
            <a:r>
              <a:rPr lang="en-US" dirty="0" smtClean="0"/>
              <a:t> </a:t>
            </a:r>
            <a:r>
              <a:rPr lang="en-US" dirty="0" err="1" smtClean="0"/>
              <a:t>OpenMP</a:t>
            </a:r>
            <a:r>
              <a:rPr lang="en-US" dirty="0" smtClean="0"/>
              <a:t> Offload </a:t>
            </a:r>
            <a:r>
              <a:rPr lang="en-US" dirty="0"/>
              <a:t>B</a:t>
            </a:r>
            <a:r>
              <a:rPr lang="en-US" dirty="0" smtClean="0"/>
              <a:t>asics  </a:t>
            </a:r>
          </a:p>
          <a:p>
            <a:pPr marL="342891" indent="-342891" algn="l">
              <a:buFont typeface="Arial" panose="020B0604020202020204" pitchFamily="34" charset="0"/>
              <a:buChar char="•"/>
            </a:pPr>
            <a:r>
              <a:rPr lang="en-US" dirty="0"/>
              <a:t>LinkedIn : https://www.linkedin.com/in/yogesh-raje/</a:t>
            </a:r>
            <a:endParaRPr lang="en-US" dirty="0" smtClean="0"/>
          </a:p>
          <a:p>
            <a:pPr marL="342891" indent="-342891" algn="l">
              <a:buFont typeface="Arial" panose="020B0604020202020204" pitchFamily="34" charset="0"/>
              <a:buChar char="•"/>
            </a:pPr>
            <a:r>
              <a:rPr lang="en-US" dirty="0" smtClean="0"/>
              <a:t>Currently </a:t>
            </a:r>
            <a:r>
              <a:rPr lang="en-US" dirty="0"/>
              <a:t>serves as Master </a:t>
            </a:r>
            <a:r>
              <a:rPr lang="en-US" dirty="0" smtClean="0"/>
              <a:t>Trainer.</a:t>
            </a:r>
            <a:endParaRPr lang="en-IN" dirty="0"/>
          </a:p>
          <a:p>
            <a:pPr marL="342891" indent="-342891" algn="l">
              <a:buFont typeface="Arial" panose="020B0604020202020204" pitchFamily="34" charset="0"/>
              <a:buChar char="•"/>
            </a:pPr>
            <a:r>
              <a:rPr lang="en-US" dirty="0"/>
              <a:t>Helps learners with AI and DS every day!</a:t>
            </a:r>
            <a:endParaRPr lang="en-IN"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26" y="2035278"/>
            <a:ext cx="1674711" cy="1674711"/>
          </a:xfrm>
          <a:prstGeom prst="rect">
            <a:avLst/>
          </a:prstGeom>
        </p:spPr>
      </p:pic>
    </p:spTree>
    <p:extLst>
      <p:ext uri="{BB962C8B-B14F-4D97-AF65-F5344CB8AC3E}">
        <p14:creationId xmlns:p14="http://schemas.microsoft.com/office/powerpoint/2010/main" val="6952257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OneDAL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Algorithms for accelerated data science</a:t>
            </a:r>
          </a:p>
          <a:p>
            <a:pPr marL="342900" indent="-342900">
              <a:buFont typeface="Arial" panose="020B0604020202020204" pitchFamily="34" charset="0"/>
              <a:buChar char="•"/>
            </a:pPr>
            <a:r>
              <a:rPr lang="en-US" sz="2400" dirty="0" err="1"/>
              <a:t>oneDAL</a:t>
            </a:r>
            <a:r>
              <a:rPr lang="en-US" sz="2400" dirty="0"/>
              <a:t> is a library that helps speed up big data analysis by providing highly optimized algorithmic building blocks for all stages of data analytics (preprocessing, transformation, analysis, modeling, validation, and decision making) in batch, online, and distributed processing modes of computation.</a:t>
            </a:r>
          </a:p>
          <a:p>
            <a:pPr marL="342900" indent="-342900">
              <a:buFont typeface="Arial" panose="020B0604020202020204" pitchFamily="34" charset="0"/>
              <a:buChar char="•"/>
            </a:pPr>
            <a:r>
              <a:rPr lang="en-US" sz="2400" dirty="0"/>
              <a:t> </a:t>
            </a:r>
          </a:p>
        </p:txBody>
      </p:sp>
      <p:pic>
        <p:nvPicPr>
          <p:cNvPr id="1030" name="Picture 6" descr="https://spec.oneapi.io/versions/latest/_images/data_analytics_st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24" y="3371907"/>
            <a:ext cx="5999417" cy="1734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49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OneTBB</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endParaRPr lang="en-US" sz="2400" dirty="0"/>
          </a:p>
          <a:p>
            <a:pPr marL="342900" indent="-342900">
              <a:buFont typeface="Arial" panose="020B0604020202020204" pitchFamily="34" charset="0"/>
              <a:buChar char="•"/>
            </a:pPr>
            <a:r>
              <a:rPr lang="en-US" sz="2400" dirty="0"/>
              <a:t>A library for adding thread-based parallelism to complex applications on multiprocessors.</a:t>
            </a:r>
          </a:p>
          <a:p>
            <a:pPr marL="342900" indent="-342900">
              <a:buFont typeface="Arial" panose="020B0604020202020204" pitchFamily="34" charset="0"/>
              <a:buChar char="•"/>
            </a:pPr>
            <a:r>
              <a:rPr lang="en-US" sz="2400" dirty="0" err="1"/>
              <a:t>oneTBB</a:t>
            </a:r>
            <a:r>
              <a:rPr lang="en-US" sz="2400" dirty="0"/>
              <a:t> is a programming model for scalable parallel programming using standard ISO C++ code. A program uses </a:t>
            </a:r>
            <a:r>
              <a:rPr lang="en-US" sz="2400" dirty="0" err="1"/>
              <a:t>oneTBB</a:t>
            </a:r>
            <a:r>
              <a:rPr lang="en-US" sz="2400" dirty="0"/>
              <a:t> to specify logical parallelism in algorithms, while a </a:t>
            </a:r>
            <a:r>
              <a:rPr lang="en-US" sz="2400" dirty="0" err="1"/>
              <a:t>oneTBB</a:t>
            </a:r>
            <a:r>
              <a:rPr lang="en-US" sz="2400" dirty="0"/>
              <a:t> implementation maps that parallelism onto execution threads.</a:t>
            </a:r>
            <a:endParaRPr lang="en-IN" sz="2400" dirty="0"/>
          </a:p>
        </p:txBody>
      </p:sp>
    </p:spTree>
    <p:extLst>
      <p:ext uri="{BB962C8B-B14F-4D97-AF65-F5344CB8AC3E}">
        <p14:creationId xmlns:p14="http://schemas.microsoft.com/office/powerpoint/2010/main" val="368760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OneVPL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r>
              <a:rPr lang="en-US" sz="2400" dirty="0"/>
              <a:t>The </a:t>
            </a:r>
            <a:r>
              <a:rPr lang="en-US" sz="2400" dirty="0" err="1"/>
              <a:t>oneAPI</a:t>
            </a:r>
            <a:r>
              <a:rPr lang="en-US" sz="2400" dirty="0"/>
              <a:t> Video Processing Library (</a:t>
            </a:r>
            <a:r>
              <a:rPr lang="en-US" sz="2400" dirty="0" err="1"/>
              <a:t>oneVPL</a:t>
            </a:r>
            <a:r>
              <a:rPr lang="en-US" sz="2400" dirty="0"/>
              <a:t>) is a programming interface for video decoding, encoding, and processing to build portable media pipelines on CPUs, GPUs, and other accelerators. It provides device discovery and selection in media centric and video analytics workloads and API primitives for zero-copy buffer sharing. </a:t>
            </a:r>
            <a:r>
              <a:rPr lang="en-US" sz="2400" dirty="0" err="1"/>
              <a:t>oneVPL</a:t>
            </a:r>
            <a:r>
              <a:rPr lang="en-US" sz="2400" dirty="0"/>
              <a:t> is backwards and cross-architecture compatible to ensure optimal execution on current and next generation hardware without source code changes.</a:t>
            </a:r>
            <a:endParaRPr lang="en-IN" sz="2400" dirty="0"/>
          </a:p>
        </p:txBody>
      </p:sp>
    </p:spTree>
    <p:extLst>
      <p:ext uri="{BB962C8B-B14F-4D97-AF65-F5344CB8AC3E}">
        <p14:creationId xmlns:p14="http://schemas.microsoft.com/office/powerpoint/2010/main" val="267823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OneMKL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High-performance math routines for science, engineering, and financial applications</a:t>
            </a:r>
          </a:p>
          <a:p>
            <a:pPr marL="342900" indent="-342900">
              <a:buFont typeface="Arial" panose="020B0604020202020204" pitchFamily="34" charset="0"/>
              <a:buChar char="•"/>
            </a:pPr>
            <a:r>
              <a:rPr lang="en-US" sz="2400" dirty="0"/>
              <a:t>The </a:t>
            </a:r>
            <a:r>
              <a:rPr lang="en-US" sz="2400" dirty="0" err="1"/>
              <a:t>oneAPI</a:t>
            </a:r>
            <a:r>
              <a:rPr lang="en-US" sz="2400" dirty="0"/>
              <a:t> Math Kernel Library (</a:t>
            </a:r>
            <a:r>
              <a:rPr lang="en-US" sz="2400" dirty="0" err="1"/>
              <a:t>oneMKL</a:t>
            </a:r>
            <a:r>
              <a:rPr lang="en-US" sz="2400" dirty="0"/>
              <a:t>) defines a set of fundamental mathematical routines for use in high-performance computing and other applications. As part of </a:t>
            </a:r>
            <a:r>
              <a:rPr lang="en-US" sz="2400" dirty="0" err="1"/>
              <a:t>oneAPI</a:t>
            </a:r>
            <a:r>
              <a:rPr lang="en-US" sz="2400" dirty="0"/>
              <a:t>, </a:t>
            </a:r>
            <a:r>
              <a:rPr lang="en-US" sz="2400" dirty="0" err="1"/>
              <a:t>oneMKL</a:t>
            </a:r>
            <a:r>
              <a:rPr lang="en-US" sz="2400" dirty="0"/>
              <a:t> is designed to allow execution on a wide variety of computational devices: CPUs, GPUs, FPGAs, and other accelerators. The functionality is subdivided into several domains: dense linear algebra, sparse linear algebra, discrete Fourier transforms, random number generators and vector math.</a:t>
            </a:r>
            <a:endParaRPr lang="en-IN" sz="2400" dirty="0"/>
          </a:p>
        </p:txBody>
      </p:sp>
    </p:spTree>
    <p:extLst>
      <p:ext uri="{BB962C8B-B14F-4D97-AF65-F5344CB8AC3E}">
        <p14:creationId xmlns:p14="http://schemas.microsoft.com/office/powerpoint/2010/main" val="123432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61D86-E89A-4DA9-A4B8-45BDFCD6044B}"/>
              </a:ext>
            </a:extLst>
          </p:cNvPr>
          <p:cNvPicPr>
            <a:picLocks noChangeAspect="1"/>
          </p:cNvPicPr>
          <p:nvPr/>
        </p:nvPicPr>
        <p:blipFill rotWithShape="1">
          <a:blip r:embed="rId2"/>
          <a:srcRect b="19309"/>
          <a:stretch/>
        </p:blipFill>
        <p:spPr>
          <a:xfrm>
            <a:off x="3789584" y="773285"/>
            <a:ext cx="7763973" cy="29474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4">
            <a:extLst>
              <a:ext uri="{FF2B5EF4-FFF2-40B4-BE49-F238E27FC236}">
                <a16:creationId xmlns:a16="http://schemas.microsoft.com/office/drawing/2014/main" id="{8FF88490-357C-46F6-8AA6-6A41618A1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48" b="27195"/>
          <a:stretch/>
        </p:blipFill>
        <p:spPr bwMode="auto">
          <a:xfrm>
            <a:off x="3789584" y="3850672"/>
            <a:ext cx="7763972" cy="22931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itle 1">
            <a:extLst>
              <a:ext uri="{FF2B5EF4-FFF2-40B4-BE49-F238E27FC236}">
                <a16:creationId xmlns:a16="http://schemas.microsoft.com/office/drawing/2014/main" id="{34C0BF8E-1D08-4DB0-8278-D79F92E4669C}"/>
              </a:ext>
            </a:extLst>
          </p:cNvPr>
          <p:cNvSpPr>
            <a:spLocks noGrp="1"/>
          </p:cNvSpPr>
          <p:nvPr>
            <p:ph type="title"/>
          </p:nvPr>
        </p:nvSpPr>
        <p:spPr>
          <a:xfrm>
            <a:off x="638443" y="2525109"/>
            <a:ext cx="2589876" cy="1325563"/>
          </a:xfrm>
        </p:spPr>
        <p:txBody>
          <a:bodyPr>
            <a:normAutofit fontScale="90000"/>
          </a:bodyPr>
          <a:lstStyle/>
          <a:p>
            <a:r>
              <a:rPr lang="en-US" sz="5400" b="1" dirty="0">
                <a:solidFill>
                  <a:schemeClr val="tx1"/>
                </a:solidFill>
                <a:latin typeface="+mn-lt"/>
                <a:cs typeface="Aharoni" panose="02010803020104030203" pitchFamily="2" charset="-79"/>
              </a:rPr>
              <a:t>What </a:t>
            </a:r>
            <a:br>
              <a:rPr lang="en-US" sz="5400" b="1" dirty="0">
                <a:solidFill>
                  <a:schemeClr val="tx1"/>
                </a:solidFill>
                <a:latin typeface="+mn-lt"/>
                <a:cs typeface="Aharoni" panose="02010803020104030203" pitchFamily="2" charset="-79"/>
              </a:rPr>
            </a:br>
            <a:r>
              <a:rPr lang="en-US" sz="5400" b="1" dirty="0">
                <a:solidFill>
                  <a:schemeClr val="tx1"/>
                </a:solidFill>
                <a:latin typeface="+mn-lt"/>
                <a:cs typeface="Aharoni" panose="02010803020104030203" pitchFamily="2" charset="-79"/>
              </a:rPr>
              <a:t>is Intel Dev Cloud ?</a:t>
            </a:r>
          </a:p>
        </p:txBody>
      </p:sp>
    </p:spTree>
    <p:extLst>
      <p:ext uri="{BB962C8B-B14F-4D97-AF65-F5344CB8AC3E}">
        <p14:creationId xmlns:p14="http://schemas.microsoft.com/office/powerpoint/2010/main" val="227421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21F1-6D2A-4B94-B367-8BC002456876}"/>
              </a:ext>
            </a:extLst>
          </p:cNvPr>
          <p:cNvSpPr>
            <a:spLocks noGrp="1"/>
          </p:cNvSpPr>
          <p:nvPr>
            <p:ph type="title"/>
          </p:nvPr>
        </p:nvSpPr>
        <p:spPr>
          <a:xfrm>
            <a:off x="911773" y="235787"/>
            <a:ext cx="10515600" cy="1325563"/>
          </a:xfrm>
        </p:spPr>
        <p:txBody>
          <a:bodyPr>
            <a:normAutofit/>
          </a:bodyPr>
          <a:lstStyle/>
          <a:p>
            <a:r>
              <a:rPr lang="en-US" sz="5400" b="1" dirty="0">
                <a:solidFill>
                  <a:schemeClr val="tx1"/>
                </a:solidFill>
                <a:latin typeface="+mn-lt"/>
                <a:cs typeface="Aharoni" panose="02010803020104030203" pitchFamily="2" charset="-79"/>
              </a:rPr>
              <a:t>How </a:t>
            </a:r>
            <a:r>
              <a:rPr lang="en-US" sz="5400" b="1" dirty="0" err="1">
                <a:solidFill>
                  <a:schemeClr val="tx1"/>
                </a:solidFill>
                <a:latin typeface="+mn-lt"/>
                <a:cs typeface="Aharoni" panose="02010803020104030203" pitchFamily="2" charset="-79"/>
              </a:rPr>
              <a:t>DevCloud</a:t>
            </a:r>
            <a:r>
              <a:rPr lang="en-US" sz="5400" b="1" dirty="0">
                <a:solidFill>
                  <a:schemeClr val="tx1"/>
                </a:solidFill>
                <a:latin typeface="+mn-lt"/>
                <a:cs typeface="Aharoni" panose="02010803020104030203" pitchFamily="2" charset="-79"/>
              </a:rPr>
              <a:t> works?</a:t>
            </a:r>
          </a:p>
        </p:txBody>
      </p:sp>
      <p:sp>
        <p:nvSpPr>
          <p:cNvPr id="4" name="AutoShape 2" descr="Intel – Logos Download">
            <a:extLst>
              <a:ext uri="{FF2B5EF4-FFF2-40B4-BE49-F238E27FC236}">
                <a16:creationId xmlns:a16="http://schemas.microsoft.com/office/drawing/2014/main" id="{AB1661F5-FF58-4D76-95E8-D978F0347B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a:extLst>
              <a:ext uri="{FF2B5EF4-FFF2-40B4-BE49-F238E27FC236}">
                <a16:creationId xmlns:a16="http://schemas.microsoft.com/office/drawing/2014/main" id="{604C7484-BC75-4EE1-846D-A963AE242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392" y="1375610"/>
            <a:ext cx="9936015" cy="50046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2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89FA7-ACA2-4356-865A-B7806D96A336}"/>
              </a:ext>
            </a:extLst>
          </p:cNvPr>
          <p:cNvPicPr>
            <a:picLocks noChangeAspect="1"/>
          </p:cNvPicPr>
          <p:nvPr/>
        </p:nvPicPr>
        <p:blipFill>
          <a:blip r:embed="rId2"/>
          <a:stretch>
            <a:fillRect/>
          </a:stretch>
        </p:blipFill>
        <p:spPr>
          <a:xfrm>
            <a:off x="369777" y="545347"/>
            <a:ext cx="11044457" cy="5632673"/>
          </a:xfrm>
          <a:prstGeom prst="rect">
            <a:avLst/>
          </a:prstGeom>
        </p:spPr>
      </p:pic>
    </p:spTree>
    <p:extLst>
      <p:ext uri="{BB962C8B-B14F-4D97-AF65-F5344CB8AC3E}">
        <p14:creationId xmlns:p14="http://schemas.microsoft.com/office/powerpoint/2010/main" val="470549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37E74FA-6AC6-428D-994C-DB1C415E70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01" r="14332"/>
          <a:stretch/>
        </p:blipFill>
        <p:spPr bwMode="auto">
          <a:xfrm>
            <a:off x="2065573" y="0"/>
            <a:ext cx="8024356" cy="627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325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2216-3F7F-428C-9565-EF7F9288AA09}"/>
              </a:ext>
            </a:extLst>
          </p:cNvPr>
          <p:cNvSpPr>
            <a:spLocks noGrp="1"/>
          </p:cNvSpPr>
          <p:nvPr>
            <p:ph type="title"/>
          </p:nvPr>
        </p:nvSpPr>
        <p:spPr/>
        <p:txBody>
          <a:bodyPr/>
          <a:lstStyle/>
          <a:p>
            <a:r>
              <a:rPr lang="en-US" dirty="0"/>
              <a:t>What software are required for this workshop?</a:t>
            </a:r>
          </a:p>
        </p:txBody>
      </p:sp>
      <p:sp>
        <p:nvSpPr>
          <p:cNvPr id="3" name="Content Placeholder 2">
            <a:extLst>
              <a:ext uri="{FF2B5EF4-FFF2-40B4-BE49-F238E27FC236}">
                <a16:creationId xmlns:a16="http://schemas.microsoft.com/office/drawing/2014/main" id="{8502E68C-F6F9-4514-B924-43D477E9802B}"/>
              </a:ext>
            </a:extLst>
          </p:cNvPr>
          <p:cNvSpPr>
            <a:spLocks noGrp="1"/>
          </p:cNvSpPr>
          <p:nvPr>
            <p:ph idx="1"/>
          </p:nvPr>
        </p:nvSpPr>
        <p:spPr/>
        <p:txBody>
          <a:bodyPr/>
          <a:lstStyle/>
          <a:p>
            <a:r>
              <a:rPr lang="en-US" dirty="0"/>
              <a:t>Anaconda Software on Ubuntu</a:t>
            </a:r>
          </a:p>
          <a:p>
            <a:r>
              <a:rPr lang="en-US" dirty="0"/>
              <a:t>Intel Distribution of Python</a:t>
            </a:r>
          </a:p>
          <a:p>
            <a:r>
              <a:rPr lang="en-US" dirty="0"/>
              <a:t>Intel </a:t>
            </a:r>
            <a:r>
              <a:rPr lang="en-US" dirty="0" err="1"/>
              <a:t>DevCloud</a:t>
            </a:r>
            <a:r>
              <a:rPr lang="en-US" dirty="0"/>
              <a:t> for </a:t>
            </a:r>
            <a:r>
              <a:rPr lang="en-US" dirty="0" err="1"/>
              <a:t>OneAPI</a:t>
            </a:r>
            <a:endParaRPr lang="en-US" dirty="0"/>
          </a:p>
        </p:txBody>
      </p:sp>
      <p:sp>
        <p:nvSpPr>
          <p:cNvPr id="4" name="Slide Number Placeholder 3">
            <a:extLst>
              <a:ext uri="{FF2B5EF4-FFF2-40B4-BE49-F238E27FC236}">
                <a16:creationId xmlns:a16="http://schemas.microsoft.com/office/drawing/2014/main" id="{1A24C55D-8D51-4ED2-B200-D125DCBA505E}"/>
              </a:ext>
            </a:extLst>
          </p:cNvPr>
          <p:cNvSpPr>
            <a:spLocks noGrp="1"/>
          </p:cNvSpPr>
          <p:nvPr>
            <p:ph type="sldNum" sz="quarter" idx="12"/>
          </p:nvPr>
        </p:nvSpPr>
        <p:spPr/>
        <p:txBody>
          <a:bodyPr/>
          <a:lstStyle/>
          <a:p>
            <a:fld id="{8A24982E-5F02-408B-BDDE-58840AB23428}" type="slidenum">
              <a:rPr lang="en-IN" smtClean="0"/>
              <a:t>28</a:t>
            </a:fld>
            <a:endParaRPr lang="en-IN"/>
          </a:p>
        </p:txBody>
      </p:sp>
      <p:pic>
        <p:nvPicPr>
          <p:cNvPr id="5" name="Picture 4">
            <a:extLst>
              <a:ext uri="{FF2B5EF4-FFF2-40B4-BE49-F238E27FC236}">
                <a16:creationId xmlns:a16="http://schemas.microsoft.com/office/drawing/2014/main" id="{F45576E9-9C33-49AD-9E24-A92299B7D595}"/>
              </a:ext>
            </a:extLst>
          </p:cNvPr>
          <p:cNvPicPr>
            <a:picLocks noChangeAspect="1"/>
          </p:cNvPicPr>
          <p:nvPr/>
        </p:nvPicPr>
        <p:blipFill rotWithShape="1">
          <a:blip r:embed="rId2"/>
          <a:srcRect l="85102" t="1893" r="3395" b="77335"/>
          <a:stretch/>
        </p:blipFill>
        <p:spPr>
          <a:xfrm>
            <a:off x="8208578" y="2348849"/>
            <a:ext cx="2354318" cy="2160301"/>
          </a:xfrm>
          <a:prstGeom prst="rect">
            <a:avLst/>
          </a:prstGeom>
        </p:spPr>
      </p:pic>
    </p:spTree>
    <p:extLst>
      <p:ext uri="{BB962C8B-B14F-4D97-AF65-F5344CB8AC3E}">
        <p14:creationId xmlns:p14="http://schemas.microsoft.com/office/powerpoint/2010/main" val="296994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Important Ubuntu Commands</a:t>
            </a:r>
          </a:p>
        </p:txBody>
      </p:sp>
      <p:sp>
        <p:nvSpPr>
          <p:cNvPr id="3" name="Content Placeholder 2">
            <a:extLst>
              <a:ext uri="{FF2B5EF4-FFF2-40B4-BE49-F238E27FC236}">
                <a16:creationId xmlns:a16="http://schemas.microsoft.com/office/drawing/2014/main" id="{F61BB970-337A-429D-8B03-098590751372}"/>
              </a:ext>
            </a:extLst>
          </p:cNvPr>
          <p:cNvSpPr>
            <a:spLocks noGrp="1"/>
          </p:cNvSpPr>
          <p:nvPr>
            <p:ph idx="1"/>
          </p:nvPr>
        </p:nvSpPr>
        <p:spPr/>
        <p:txBody>
          <a:bodyPr/>
          <a:lstStyle/>
          <a:p>
            <a:r>
              <a:rPr lang="en-US" dirty="0"/>
              <a:t>Check Ubuntu version</a:t>
            </a:r>
          </a:p>
          <a:p>
            <a:pPr lvl="1"/>
            <a:r>
              <a:rPr lang="en-US" dirty="0" err="1"/>
              <a:t>lsb_release</a:t>
            </a:r>
            <a:r>
              <a:rPr lang="en-US" dirty="0"/>
              <a:t> –a</a:t>
            </a:r>
          </a:p>
          <a:p>
            <a:pPr lvl="1"/>
            <a:r>
              <a:rPr lang="en-US" dirty="0"/>
              <a:t>cat /etc/issue.net</a:t>
            </a:r>
          </a:p>
          <a:p>
            <a:r>
              <a:rPr lang="en-US" dirty="0"/>
              <a:t>Check Disk Space</a:t>
            </a:r>
          </a:p>
          <a:p>
            <a:pPr lvl="1"/>
            <a:r>
              <a:rPr lang="en-US" dirty="0"/>
              <a:t>df -h</a:t>
            </a:r>
          </a:p>
          <a:p>
            <a:pPr marL="457200" lvl="1" indent="0">
              <a:buNone/>
            </a:pPr>
            <a:endParaRPr lang="en-US" dirty="0"/>
          </a:p>
          <a:p>
            <a:pPr marL="457200" lvl="1"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29</a:t>
            </a:fld>
            <a:endParaRPr lang="en-IN"/>
          </a:p>
        </p:txBody>
      </p:sp>
      <p:pic>
        <p:nvPicPr>
          <p:cNvPr id="7" name="Picture 6" descr="Graphical user interface, text, application, email&#10;&#10;Description automatically generated">
            <a:extLst>
              <a:ext uri="{FF2B5EF4-FFF2-40B4-BE49-F238E27FC236}">
                <a16:creationId xmlns:a16="http://schemas.microsoft.com/office/drawing/2014/main" id="{DD36052B-C1CB-42E3-971C-AC4A4F1873D3}"/>
              </a:ext>
            </a:extLst>
          </p:cNvPr>
          <p:cNvPicPr>
            <a:picLocks noChangeAspect="1"/>
          </p:cNvPicPr>
          <p:nvPr/>
        </p:nvPicPr>
        <p:blipFill>
          <a:blip r:embed="rId2"/>
          <a:stretch>
            <a:fillRect/>
          </a:stretch>
        </p:blipFill>
        <p:spPr>
          <a:xfrm>
            <a:off x="4580045" y="3534516"/>
            <a:ext cx="7063613" cy="2187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1248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ctrTitle"/>
          </p:nvPr>
        </p:nvSpPr>
        <p:spPr>
          <a:xfrm>
            <a:off x="580104" y="409218"/>
            <a:ext cx="9144000" cy="10064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smtClean="0"/>
              <a:t>Agenda</a:t>
            </a:r>
            <a:endParaRPr dirty="0"/>
          </a:p>
        </p:txBody>
      </p:sp>
      <p:sp>
        <p:nvSpPr>
          <p:cNvPr id="333" name="Google Shape;333;p21"/>
          <p:cNvSpPr txBox="1">
            <a:spLocks noGrp="1"/>
          </p:cNvSpPr>
          <p:nvPr>
            <p:ph type="subTitle" idx="1"/>
          </p:nvPr>
        </p:nvSpPr>
        <p:spPr>
          <a:xfrm>
            <a:off x="747252" y="1655250"/>
            <a:ext cx="9134168" cy="3988465"/>
          </a:xfrm>
          <a:prstGeom prst="rect">
            <a:avLst/>
          </a:prstGeom>
          <a:noFill/>
          <a:ln>
            <a:noFill/>
          </a:ln>
        </p:spPr>
        <p:txBody>
          <a:bodyPr spcFirstLastPara="1" wrap="square" lIns="91425" tIns="45700" rIns="91425" bIns="45700" anchor="t" anchorCtr="0">
            <a:noAutofit/>
          </a:bodyPr>
          <a:lstStyle/>
          <a:p>
            <a:pPr lvl="0" algn="l">
              <a:buFont typeface="Arial" panose="020B0604020202020204" pitchFamily="34" charset="0"/>
              <a:buChar char="•"/>
            </a:pPr>
            <a:r>
              <a:rPr lang="en-IN" dirty="0" err="1" smtClean="0"/>
              <a:t>oneAPI</a:t>
            </a:r>
            <a:r>
              <a:rPr lang="en-IN" dirty="0" smtClean="0"/>
              <a:t> </a:t>
            </a:r>
            <a:r>
              <a:rPr lang="en-IN" dirty="0"/>
              <a:t>and its </a:t>
            </a:r>
            <a:r>
              <a:rPr lang="en-IN" dirty="0" smtClean="0"/>
              <a:t>Toolkits</a:t>
            </a:r>
          </a:p>
          <a:p>
            <a:pPr algn="l">
              <a:buFont typeface="Arial" panose="020B0604020202020204" pitchFamily="34" charset="0"/>
              <a:buChar char="•"/>
            </a:pPr>
            <a:r>
              <a:rPr lang="en-IN" dirty="0"/>
              <a:t>Intel </a:t>
            </a:r>
            <a:r>
              <a:rPr lang="en-IN" dirty="0" err="1"/>
              <a:t>DevCloud</a:t>
            </a:r>
            <a:r>
              <a:rPr lang="en-IN" dirty="0"/>
              <a:t> for </a:t>
            </a:r>
            <a:r>
              <a:rPr lang="en-IN" dirty="0" err="1"/>
              <a:t>oneAPI</a:t>
            </a:r>
            <a:endParaRPr lang="en-IN" dirty="0"/>
          </a:p>
          <a:p>
            <a:pPr lvl="0" algn="l">
              <a:buFont typeface="Arial" panose="020B0604020202020204" pitchFamily="34" charset="0"/>
              <a:buChar char="•"/>
            </a:pPr>
            <a:r>
              <a:rPr lang="en-IN" dirty="0" smtClean="0"/>
              <a:t>Intel </a:t>
            </a:r>
            <a:r>
              <a:rPr lang="en-IN" dirty="0"/>
              <a:t>Distribution of </a:t>
            </a:r>
            <a:r>
              <a:rPr lang="en-IN" dirty="0" smtClean="0"/>
              <a:t>Python </a:t>
            </a:r>
          </a:p>
          <a:p>
            <a:pPr lvl="0" algn="l">
              <a:buFont typeface="Arial" panose="020B0604020202020204" pitchFamily="34" charset="0"/>
              <a:buChar char="•"/>
            </a:pPr>
            <a:r>
              <a:rPr lang="en-US" dirty="0" smtClean="0"/>
              <a:t>Executing python program on different accelerators : CPU ,GPU and FPGA</a:t>
            </a:r>
          </a:p>
          <a:p>
            <a:pPr lvl="0" algn="l">
              <a:buFont typeface="Arial" panose="020B0604020202020204" pitchFamily="34" charset="0"/>
              <a:buChar char="•"/>
            </a:pPr>
            <a:r>
              <a:rPr lang="en-IN" dirty="0"/>
              <a:t>Python Data Structure </a:t>
            </a:r>
            <a:r>
              <a:rPr lang="en-IN" dirty="0" smtClean="0"/>
              <a:t>basics  </a:t>
            </a:r>
            <a:r>
              <a:rPr lang="en-IN" dirty="0"/>
              <a:t>and Object-Oriented </a:t>
            </a:r>
            <a:r>
              <a:rPr lang="en-IN" dirty="0" smtClean="0"/>
              <a:t>programming</a:t>
            </a:r>
          </a:p>
          <a:p>
            <a:pPr lvl="0" algn="l">
              <a:buFont typeface="Arial" panose="020B0604020202020204" pitchFamily="34" charset="0"/>
              <a:buChar char="•"/>
            </a:pPr>
            <a:r>
              <a:rPr lang="en-IN" dirty="0"/>
              <a:t>Python decorators and </a:t>
            </a:r>
            <a:r>
              <a:rPr lang="en-IN" dirty="0" smtClean="0"/>
              <a:t>Parallelism</a:t>
            </a:r>
          </a:p>
          <a:p>
            <a:pPr lvl="0" algn="l">
              <a:buFont typeface="Arial" panose="020B0604020202020204" pitchFamily="34" charset="0"/>
              <a:buChar char="•"/>
            </a:pPr>
            <a:r>
              <a:rPr lang="en-IN" dirty="0"/>
              <a:t>Data Analytics Libraries </a:t>
            </a:r>
            <a:endParaRPr lang="en-IN" dirty="0" smtClean="0"/>
          </a:p>
          <a:p>
            <a:pPr lvl="0" algn="l">
              <a:buFont typeface="Arial" panose="020B0604020202020204" pitchFamily="34" charset="0"/>
              <a:buChar char="•"/>
            </a:pPr>
            <a:r>
              <a:rPr lang="en-IN" dirty="0"/>
              <a:t>Intel SDC library and Handling data using Intel SDC</a:t>
            </a:r>
            <a:endParaRPr lang="en-US" dirty="0" smtClean="0"/>
          </a:p>
          <a:p>
            <a:pPr lvl="0"/>
            <a:endParaRPr lang="en-US" dirty="0" smtClean="0"/>
          </a:p>
          <a:p>
            <a:pPr lvl="0"/>
            <a:endParaRPr lang="en-US" dirty="0"/>
          </a:p>
          <a:p>
            <a:pPr lvl="0"/>
            <a:endParaRPr lang="en-IN" dirty="0"/>
          </a:p>
          <a:p>
            <a:pPr lvl="0"/>
            <a:endParaRPr lang="en-IN" dirty="0"/>
          </a:p>
          <a:p>
            <a:pPr lvl="0"/>
            <a:endParaRPr dirty="0"/>
          </a:p>
        </p:txBody>
      </p:sp>
      <p:sp>
        <p:nvSpPr>
          <p:cNvPr id="334" name="Google Shape;334;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extLst>
      <p:ext uri="{BB962C8B-B14F-4D97-AF65-F5344CB8AC3E}">
        <p14:creationId xmlns:p14="http://schemas.microsoft.com/office/powerpoint/2010/main" val="2568881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3A9A-29BB-4BC0-B034-E3D52B08A78C}"/>
              </a:ext>
            </a:extLst>
          </p:cNvPr>
          <p:cNvSpPr>
            <a:spLocks noGrp="1"/>
          </p:cNvSpPr>
          <p:nvPr>
            <p:ph type="title"/>
          </p:nvPr>
        </p:nvSpPr>
        <p:spPr/>
        <p:txBody>
          <a:bodyPr/>
          <a:lstStyle/>
          <a:p>
            <a:r>
              <a:rPr lang="en-US" dirty="0"/>
              <a:t>Steps for downloading Intel Distribution of Python</a:t>
            </a:r>
          </a:p>
        </p:txBody>
      </p:sp>
      <p:sp>
        <p:nvSpPr>
          <p:cNvPr id="7" name="Content Placeholder 2">
            <a:extLst>
              <a:ext uri="{FF2B5EF4-FFF2-40B4-BE49-F238E27FC236}">
                <a16:creationId xmlns:a16="http://schemas.microsoft.com/office/drawing/2014/main" id="{2A52E882-DA04-47FB-87EC-83C7F590CC8A}"/>
              </a:ext>
            </a:extLst>
          </p:cNvPr>
          <p:cNvSpPr txBox="1">
            <a:spLocks/>
          </p:cNvSpPr>
          <p:nvPr/>
        </p:nvSpPr>
        <p:spPr>
          <a:xfrm>
            <a:off x="917884" y="1847894"/>
            <a:ext cx="5739770" cy="4933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Download Anaconda/</a:t>
            </a:r>
            <a:r>
              <a:rPr lang="en-US" sz="2000" dirty="0" err="1">
                <a:latin typeface="Calibri" panose="020F0502020204030204" pitchFamily="34" charset="0"/>
                <a:ea typeface="Calibri" panose="020F0502020204030204" pitchFamily="34" charset="0"/>
                <a:cs typeface="Calibri" panose="020F0502020204030204" pitchFamily="34" charset="0"/>
              </a:rPr>
              <a:t>Miniconda</a:t>
            </a:r>
            <a:r>
              <a:rPr lang="en-US" sz="2000" dirty="0">
                <a:latin typeface="Calibri" panose="020F0502020204030204" pitchFamily="34" charset="0"/>
                <a:ea typeface="Calibri" panose="020F0502020204030204" pitchFamily="34" charset="0"/>
                <a:cs typeface="Calibri" panose="020F0502020204030204" pitchFamily="34" charset="0"/>
              </a:rPr>
              <a:t> software </a:t>
            </a:r>
          </a:p>
          <a:p>
            <a:pPr marL="457200" lvl="1" indent="0">
              <a:lnSpc>
                <a:spcPct val="107000"/>
              </a:lnSpc>
              <a:spcBef>
                <a:spcPts val="0"/>
              </a:spcBef>
              <a:spcAft>
                <a:spcPts val="800"/>
              </a:spcAft>
              <a:buFont typeface="Arial" panose="020B0604020202020204" pitchFamily="34" charset="0"/>
              <a:buNone/>
            </a:pPr>
            <a:r>
              <a:rPr lang="en-US" sz="1600" b="1"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3"/>
              </a:rPr>
              <a:t>https://docs.anaconda.com/anaconda/install/linux/</a:t>
            </a:r>
            <a:r>
              <a:rPr lang="en-US" sz="1600" b="1" dirty="0">
                <a:latin typeface="Calibri" panose="020F0502020204030204" pitchFamily="34" charset="0"/>
                <a:ea typeface="Calibri" panose="020F0502020204030204" pitchFamily="34" charset="0"/>
              </a:rPr>
              <a:t> </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Check </a:t>
            </a:r>
            <a:r>
              <a:rPr lang="en-US" sz="2000" dirty="0" err="1">
                <a:latin typeface="Calibri" panose="020F0502020204030204" pitchFamily="34" charset="0"/>
                <a:ea typeface="Calibri" panose="020F0502020204030204" pitchFamily="34" charset="0"/>
                <a:cs typeface="Times New Roman" panose="02020603050405020304" pitchFamily="18" charset="0"/>
              </a:rPr>
              <a:t>Conda</a:t>
            </a:r>
            <a:r>
              <a:rPr lang="en-US" sz="2000" dirty="0">
                <a:latin typeface="Calibri" panose="020F0502020204030204" pitchFamily="34" charset="0"/>
                <a:ea typeface="Calibri" panose="020F0502020204030204" pitchFamily="34" charset="0"/>
                <a:cs typeface="Times New Roman" panose="02020603050405020304" pitchFamily="18" charset="0"/>
              </a:rPr>
              <a:t> version</a:t>
            </a:r>
          </a:p>
          <a:p>
            <a:pPr marL="457200" lvl="1" indent="0">
              <a:lnSpc>
                <a:spcPct val="107000"/>
              </a:lnSpc>
              <a:spcBef>
                <a:spcPts val="0"/>
              </a:spcBef>
              <a:spcAft>
                <a:spcPts val="800"/>
              </a:spcAft>
              <a:buNone/>
            </a:pP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r>
              <a:rPr lang="en-US" sz="1600" b="1" dirty="0">
                <a:latin typeface="Calibri" panose="020F0502020204030204" pitchFamily="34" charset="0"/>
                <a:ea typeface="Calibri" panose="020F0502020204030204" pitchFamily="34" charset="0"/>
                <a:cs typeface="Times New Roman" panose="02020603050405020304" pitchFamily="18" charset="0"/>
              </a:rPr>
              <a:t> --version</a:t>
            </a:r>
          </a:p>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Update Anaconda package</a:t>
            </a:r>
          </a:p>
          <a:p>
            <a:pPr marL="457200" lvl="1" indent="0">
              <a:lnSpc>
                <a:spcPct val="107000"/>
              </a:lnSpc>
              <a:spcBef>
                <a:spcPts val="0"/>
              </a:spcBef>
              <a:spcAft>
                <a:spcPts val="800"/>
              </a:spcAft>
              <a:buFont typeface="Arial" panose="020B0604020202020204" pitchFamily="34" charset="0"/>
              <a:buNone/>
            </a:pP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r>
              <a:rPr lang="en-US" sz="1600" b="1" dirty="0">
                <a:latin typeface="Calibri" panose="020F0502020204030204" pitchFamily="34" charset="0"/>
                <a:ea typeface="Calibri" panose="020F0502020204030204" pitchFamily="34" charset="0"/>
                <a:cs typeface="Times New Roman" panose="02020603050405020304" pitchFamily="18" charset="0"/>
              </a:rPr>
              <a:t> update </a:t>
            </a: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buFont typeface="+mj-lt"/>
              <a:buAutoNum type="arabicPeriod"/>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Anaconda (Python distribution) - Wikipedia">
            <a:extLst>
              <a:ext uri="{FF2B5EF4-FFF2-40B4-BE49-F238E27FC236}">
                <a16:creationId xmlns:a16="http://schemas.microsoft.com/office/drawing/2014/main" id="{6F166782-42BA-4682-93B0-A04085890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5" y="2366962"/>
            <a:ext cx="42576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5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Intel Distribution of Python</a:t>
            </a:r>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31</a:t>
            </a:fld>
            <a:endParaRPr lang="en-IN"/>
          </a:p>
        </p:txBody>
      </p:sp>
      <p:pic>
        <p:nvPicPr>
          <p:cNvPr id="9" name="Picture 8">
            <a:extLst>
              <a:ext uri="{FF2B5EF4-FFF2-40B4-BE49-F238E27FC236}">
                <a16:creationId xmlns:a16="http://schemas.microsoft.com/office/drawing/2014/main" id="{231FACE3-8C6C-4982-A9A3-4815D662AA1D}"/>
              </a:ext>
            </a:extLst>
          </p:cNvPr>
          <p:cNvPicPr>
            <a:picLocks noChangeAspect="1"/>
          </p:cNvPicPr>
          <p:nvPr/>
        </p:nvPicPr>
        <p:blipFill>
          <a:blip r:embed="rId2"/>
          <a:stretch>
            <a:fillRect/>
          </a:stretch>
        </p:blipFill>
        <p:spPr>
          <a:xfrm>
            <a:off x="1168806" y="1412218"/>
            <a:ext cx="7872452" cy="4119306"/>
          </a:xfrm>
          <a:prstGeom prst="rect">
            <a:avLst/>
          </a:prstGeom>
        </p:spPr>
      </p:pic>
      <p:sp>
        <p:nvSpPr>
          <p:cNvPr id="10" name="Rectangle 9">
            <a:extLst>
              <a:ext uri="{FF2B5EF4-FFF2-40B4-BE49-F238E27FC236}">
                <a16:creationId xmlns:a16="http://schemas.microsoft.com/office/drawing/2014/main" id="{203EAED5-2676-4746-ACEC-66A545A81D5C}"/>
              </a:ext>
            </a:extLst>
          </p:cNvPr>
          <p:cNvSpPr/>
          <p:nvPr/>
        </p:nvSpPr>
        <p:spPr>
          <a:xfrm>
            <a:off x="1078787" y="2890087"/>
            <a:ext cx="8424810" cy="5232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0338BA7-A544-463F-A079-14ACB4EA8691}"/>
              </a:ext>
            </a:extLst>
          </p:cNvPr>
          <p:cNvSpPr txBox="1"/>
          <p:nvPr/>
        </p:nvSpPr>
        <p:spPr>
          <a:xfrm>
            <a:off x="699819" y="5636159"/>
            <a:ext cx="8810425" cy="307777"/>
          </a:xfrm>
          <a:prstGeom prst="rect">
            <a:avLst/>
          </a:prstGeom>
          <a:noFill/>
        </p:spPr>
        <p:txBody>
          <a:bodyPr wrap="none" rtlCol="0">
            <a:spAutoFit/>
          </a:bodyPr>
          <a:lstStyle/>
          <a:p>
            <a:r>
              <a:rPr lang="en-IN" dirty="0">
                <a:hlinkClick r:id="rId3"/>
              </a:rPr>
              <a:t>https://www.intel.com/content/www/us/en/developer/articles/tool/oneapi-standalone-components.html#python</a:t>
            </a:r>
            <a:endParaRPr lang="en-IN" dirty="0"/>
          </a:p>
        </p:txBody>
      </p:sp>
    </p:spTree>
    <p:extLst>
      <p:ext uri="{BB962C8B-B14F-4D97-AF65-F5344CB8AC3E}">
        <p14:creationId xmlns:p14="http://schemas.microsoft.com/office/powerpoint/2010/main" val="1500220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Intel Distribution of Python</a:t>
            </a:r>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32</a:t>
            </a:fld>
            <a:endParaRPr lang="en-IN"/>
          </a:p>
        </p:txBody>
      </p:sp>
      <p:pic>
        <p:nvPicPr>
          <p:cNvPr id="6" name="Picture 5">
            <a:extLst>
              <a:ext uri="{FF2B5EF4-FFF2-40B4-BE49-F238E27FC236}">
                <a16:creationId xmlns:a16="http://schemas.microsoft.com/office/drawing/2014/main" id="{6877F346-E4F7-4E6C-B893-E7E3840328CC}"/>
              </a:ext>
            </a:extLst>
          </p:cNvPr>
          <p:cNvPicPr>
            <a:picLocks noChangeAspect="1"/>
          </p:cNvPicPr>
          <p:nvPr/>
        </p:nvPicPr>
        <p:blipFill>
          <a:blip r:embed="rId2"/>
          <a:stretch>
            <a:fillRect/>
          </a:stretch>
        </p:blipFill>
        <p:spPr>
          <a:xfrm>
            <a:off x="2188395" y="1577673"/>
            <a:ext cx="7414435" cy="4111117"/>
          </a:xfrm>
          <a:prstGeom prst="rect">
            <a:avLst/>
          </a:prstGeom>
        </p:spPr>
      </p:pic>
      <p:sp>
        <p:nvSpPr>
          <p:cNvPr id="3" name="TextBox 2">
            <a:extLst>
              <a:ext uri="{FF2B5EF4-FFF2-40B4-BE49-F238E27FC236}">
                <a16:creationId xmlns:a16="http://schemas.microsoft.com/office/drawing/2014/main" id="{83438C9C-9674-43D7-BB8A-632E94A84AD6}"/>
              </a:ext>
            </a:extLst>
          </p:cNvPr>
          <p:cNvSpPr txBox="1"/>
          <p:nvPr/>
        </p:nvSpPr>
        <p:spPr>
          <a:xfrm>
            <a:off x="266941" y="5754211"/>
            <a:ext cx="11925059" cy="738664"/>
          </a:xfrm>
          <a:prstGeom prst="rect">
            <a:avLst/>
          </a:prstGeom>
          <a:noFill/>
        </p:spPr>
        <p:txBody>
          <a:bodyPr wrap="none" rtlCol="0">
            <a:spAutoFit/>
          </a:bodyPr>
          <a:lstStyle/>
          <a:p>
            <a:endParaRPr lang="en-IN" dirty="0">
              <a:hlinkClick r:id="rId3"/>
            </a:endParaRPr>
          </a:p>
          <a:p>
            <a:r>
              <a:rPr lang="en-IN" dirty="0">
                <a:hlinkClick r:id="rId3"/>
              </a:rPr>
              <a:t>https://www.intel.com/content/dam/develop/external/us/en/documents/2022_Python_Release_Notes_Intel(R)_Distribution_for_Python-Release1.pdf</a:t>
            </a:r>
            <a:r>
              <a:rPr lang="en-IN" dirty="0"/>
              <a:t> </a:t>
            </a:r>
          </a:p>
          <a:p>
            <a:endParaRPr lang="en-IN" dirty="0"/>
          </a:p>
        </p:txBody>
      </p:sp>
    </p:spTree>
    <p:extLst>
      <p:ext uri="{BB962C8B-B14F-4D97-AF65-F5344CB8AC3E}">
        <p14:creationId xmlns:p14="http://schemas.microsoft.com/office/powerpoint/2010/main" val="3389833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3A9A-29BB-4BC0-B034-E3D52B08A78C}"/>
              </a:ext>
            </a:extLst>
          </p:cNvPr>
          <p:cNvSpPr>
            <a:spLocks noGrp="1"/>
          </p:cNvSpPr>
          <p:nvPr>
            <p:ph type="title"/>
          </p:nvPr>
        </p:nvSpPr>
        <p:spPr/>
        <p:txBody>
          <a:bodyPr/>
          <a:lstStyle/>
          <a:p>
            <a:r>
              <a:rPr lang="en-US" dirty="0"/>
              <a:t>Checking if Python Intel is installed or not</a:t>
            </a:r>
          </a:p>
        </p:txBody>
      </p:sp>
      <p:pic>
        <p:nvPicPr>
          <p:cNvPr id="8" name="Picture 7">
            <a:extLst>
              <a:ext uri="{FF2B5EF4-FFF2-40B4-BE49-F238E27FC236}">
                <a16:creationId xmlns:a16="http://schemas.microsoft.com/office/drawing/2014/main" id="{C14823FF-E8D6-45EA-B719-5B87DE9927D5}"/>
              </a:ext>
            </a:extLst>
          </p:cNvPr>
          <p:cNvPicPr>
            <a:picLocks noChangeAspect="1"/>
          </p:cNvPicPr>
          <p:nvPr/>
        </p:nvPicPr>
        <p:blipFill>
          <a:blip r:embed="rId3"/>
          <a:stretch>
            <a:fillRect/>
          </a:stretch>
        </p:blipFill>
        <p:spPr>
          <a:xfrm>
            <a:off x="838200" y="2049500"/>
            <a:ext cx="10926700" cy="1238423"/>
          </a:xfrm>
          <a:prstGeom prst="rect">
            <a:avLst/>
          </a:prstGeom>
        </p:spPr>
      </p:pic>
      <p:pic>
        <p:nvPicPr>
          <p:cNvPr id="10" name="Picture 9">
            <a:extLst>
              <a:ext uri="{FF2B5EF4-FFF2-40B4-BE49-F238E27FC236}">
                <a16:creationId xmlns:a16="http://schemas.microsoft.com/office/drawing/2014/main" id="{A68DB5B2-A275-4A43-A5FD-386C3E352748}"/>
              </a:ext>
            </a:extLst>
          </p:cNvPr>
          <p:cNvPicPr>
            <a:picLocks noChangeAspect="1"/>
          </p:cNvPicPr>
          <p:nvPr/>
        </p:nvPicPr>
        <p:blipFill>
          <a:blip r:embed="rId4"/>
          <a:stretch>
            <a:fillRect/>
          </a:stretch>
        </p:blipFill>
        <p:spPr>
          <a:xfrm>
            <a:off x="940459" y="4386583"/>
            <a:ext cx="4886325" cy="1228725"/>
          </a:xfrm>
          <a:prstGeom prst="rect">
            <a:avLst/>
          </a:prstGeom>
        </p:spPr>
      </p:pic>
      <p:sp>
        <p:nvSpPr>
          <p:cNvPr id="11" name="TextBox 10">
            <a:extLst>
              <a:ext uri="{FF2B5EF4-FFF2-40B4-BE49-F238E27FC236}">
                <a16:creationId xmlns:a16="http://schemas.microsoft.com/office/drawing/2014/main" id="{625C562D-2700-4655-B406-20B5D6773490}"/>
              </a:ext>
            </a:extLst>
          </p:cNvPr>
          <p:cNvSpPr txBox="1"/>
          <p:nvPr/>
        </p:nvSpPr>
        <p:spPr>
          <a:xfrm>
            <a:off x="940459" y="3739793"/>
            <a:ext cx="2930610" cy="307777"/>
          </a:xfrm>
          <a:prstGeom prst="rect">
            <a:avLst/>
          </a:prstGeom>
          <a:noFill/>
        </p:spPr>
        <p:txBody>
          <a:bodyPr wrap="none" rtlCol="0">
            <a:spAutoFit/>
          </a:bodyPr>
          <a:lstStyle/>
          <a:p>
            <a:r>
              <a:rPr lang="en-IN" dirty="0"/>
              <a:t>On Anaconda Prompt, type python</a:t>
            </a:r>
          </a:p>
        </p:txBody>
      </p:sp>
      <p:sp>
        <p:nvSpPr>
          <p:cNvPr id="12" name="TextBox 11">
            <a:extLst>
              <a:ext uri="{FF2B5EF4-FFF2-40B4-BE49-F238E27FC236}">
                <a16:creationId xmlns:a16="http://schemas.microsoft.com/office/drawing/2014/main" id="{A0F507EB-42E5-4515-B721-C16CA1DD7E64}"/>
              </a:ext>
            </a:extLst>
          </p:cNvPr>
          <p:cNvSpPr txBox="1"/>
          <p:nvPr/>
        </p:nvSpPr>
        <p:spPr>
          <a:xfrm>
            <a:off x="940459" y="5646544"/>
            <a:ext cx="5367175" cy="307777"/>
          </a:xfrm>
          <a:prstGeom prst="rect">
            <a:avLst/>
          </a:prstGeom>
          <a:noFill/>
        </p:spPr>
        <p:txBody>
          <a:bodyPr wrap="none" rtlCol="0">
            <a:spAutoFit/>
          </a:bodyPr>
          <a:lstStyle/>
          <a:p>
            <a:r>
              <a:rPr lang="en-IN" dirty="0"/>
              <a:t>In </a:t>
            </a:r>
            <a:r>
              <a:rPr lang="en-IN" dirty="0" err="1"/>
              <a:t>Jupyter</a:t>
            </a:r>
            <a:r>
              <a:rPr lang="en-IN" dirty="0"/>
              <a:t> Notebook, check the above statement in the code cell</a:t>
            </a:r>
          </a:p>
        </p:txBody>
      </p:sp>
    </p:spTree>
    <p:extLst>
      <p:ext uri="{BB962C8B-B14F-4D97-AF65-F5344CB8AC3E}">
        <p14:creationId xmlns:p14="http://schemas.microsoft.com/office/powerpoint/2010/main" val="1663840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2A291-4030-49B7-A58A-39D14B30B47D}"/>
              </a:ext>
            </a:extLst>
          </p:cNvPr>
          <p:cNvSpPr>
            <a:spLocks noGrp="1"/>
          </p:cNvSpPr>
          <p:nvPr>
            <p:ph type="title"/>
          </p:nvPr>
        </p:nvSpPr>
        <p:spPr/>
        <p:txBody>
          <a:bodyPr/>
          <a:lstStyle/>
          <a:p>
            <a:r>
              <a:rPr lang="en-US" dirty="0"/>
              <a:t>Time module in Python</a:t>
            </a:r>
          </a:p>
        </p:txBody>
      </p:sp>
      <p:sp>
        <p:nvSpPr>
          <p:cNvPr id="3" name="Content Placeholder 2">
            <a:extLst>
              <a:ext uri="{FF2B5EF4-FFF2-40B4-BE49-F238E27FC236}">
                <a16:creationId xmlns:a16="http://schemas.microsoft.com/office/drawing/2014/main" id="{4B828CA8-2C0A-4A64-BC3F-23483E8E7417}"/>
              </a:ext>
            </a:extLst>
          </p:cNvPr>
          <p:cNvSpPr>
            <a:spLocks noGrp="1"/>
          </p:cNvSpPr>
          <p:nvPr>
            <p:ph idx="1"/>
          </p:nvPr>
        </p:nvSpPr>
        <p:spPr/>
        <p:txBody>
          <a:bodyPr/>
          <a:lstStyle/>
          <a:p>
            <a:r>
              <a:rPr lang="en-US" dirty="0"/>
              <a:t>%time</a:t>
            </a:r>
          </a:p>
          <a:p>
            <a:r>
              <a:rPr lang="en-US" dirty="0"/>
              <a:t>Use of time module from Python Standard library</a:t>
            </a:r>
          </a:p>
        </p:txBody>
      </p:sp>
      <p:pic>
        <p:nvPicPr>
          <p:cNvPr id="5" name="Picture 4" descr="Text&#10;&#10;Description automatically generated">
            <a:extLst>
              <a:ext uri="{FF2B5EF4-FFF2-40B4-BE49-F238E27FC236}">
                <a16:creationId xmlns:a16="http://schemas.microsoft.com/office/drawing/2014/main" id="{99D90DD4-EB50-450E-AD85-8AB102D9F2F1}"/>
              </a:ext>
            </a:extLst>
          </p:cNvPr>
          <p:cNvPicPr>
            <a:picLocks noChangeAspect="1"/>
          </p:cNvPicPr>
          <p:nvPr/>
        </p:nvPicPr>
        <p:blipFill>
          <a:blip r:embed="rId2"/>
          <a:stretch>
            <a:fillRect/>
          </a:stretch>
        </p:blipFill>
        <p:spPr>
          <a:xfrm>
            <a:off x="3215696" y="3163454"/>
            <a:ext cx="5212459" cy="2322945"/>
          </a:xfrm>
          <a:prstGeom prst="rect">
            <a:avLst/>
          </a:prstGeom>
        </p:spPr>
      </p:pic>
    </p:spTree>
    <p:extLst>
      <p:ext uri="{BB962C8B-B14F-4D97-AF65-F5344CB8AC3E}">
        <p14:creationId xmlns:p14="http://schemas.microsoft.com/office/powerpoint/2010/main" val="472054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7"/>
          <p:cNvSpPr/>
          <p:nvPr/>
        </p:nvSpPr>
        <p:spPr>
          <a:xfrm>
            <a:off x="0" y="1"/>
            <a:ext cx="12192000" cy="6356911"/>
          </a:xfrm>
          <a:prstGeom prst="rect">
            <a:avLst/>
          </a:prstGeom>
          <a:solidFill>
            <a:srgbClr val="003C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54" name="Google Shape;554;p37"/>
          <p:cNvSpPr/>
          <p:nvPr/>
        </p:nvSpPr>
        <p:spPr>
          <a:xfrm>
            <a:off x="3709495" y="5131417"/>
            <a:ext cx="86563" cy="104264"/>
          </a:xfrm>
          <a:custGeom>
            <a:avLst/>
            <a:gdLst/>
            <a:ahLst/>
            <a:cxnLst/>
            <a:rect l="l" t="t" r="r" b="b"/>
            <a:pathLst>
              <a:path w="988" h="1969" extrusionOk="0">
                <a:moveTo>
                  <a:pt x="0" y="0"/>
                </a:moveTo>
                <a:lnTo>
                  <a:pt x="0" y="1969"/>
                </a:lnTo>
                <a:lnTo>
                  <a:pt x="988" y="984"/>
                </a:lnTo>
                <a:lnTo>
                  <a:pt x="0" y="0"/>
                </a:lnTo>
                <a:close/>
              </a:path>
            </a:pathLst>
          </a:custGeom>
          <a:solidFill>
            <a:srgbClr val="00AEE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55" name="Google Shape;55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556" name="Google Shape;556;p37"/>
          <p:cNvSpPr txBox="1"/>
          <p:nvPr/>
        </p:nvSpPr>
        <p:spPr>
          <a:xfrm>
            <a:off x="905966" y="209792"/>
            <a:ext cx="9462053" cy="133761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1EFD8"/>
              </a:buClr>
              <a:buSzPts val="3733"/>
              <a:buFont typeface="Arial"/>
              <a:buNone/>
            </a:pPr>
            <a:r>
              <a:rPr lang="en-US" sz="3733" b="0" i="0" u="none" strike="noStrike" cap="none">
                <a:solidFill>
                  <a:srgbClr val="E1EFD8"/>
                </a:solidFill>
                <a:latin typeface="Arial"/>
                <a:ea typeface="Arial"/>
                <a:cs typeface="Arial"/>
                <a:sym typeface="Arial"/>
              </a:rPr>
              <a:t>Please contact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Foundation for Innovation and Collaborative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Education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info@fice.in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mentor@fice.in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C71"/>
              </a:buClr>
              <a:buSzPts val="4267"/>
              <a:buFont typeface="Arial"/>
              <a:buNone/>
            </a:pPr>
            <a:endParaRPr sz="4267" b="0" i="0" u="none" strike="noStrike" cap="none">
              <a:solidFill>
                <a:schemeClr val="lt1"/>
              </a:solidFill>
              <a:latin typeface="Arial"/>
              <a:ea typeface="Arial"/>
              <a:cs typeface="Arial"/>
              <a:sym typeface="Arial"/>
            </a:endParaRPr>
          </a:p>
        </p:txBody>
      </p:sp>
      <p:sp>
        <p:nvSpPr>
          <p:cNvPr id="557" name="Google Shape;557;p37"/>
          <p:cNvSpPr txBox="1"/>
          <p:nvPr/>
        </p:nvSpPr>
        <p:spPr>
          <a:xfrm>
            <a:off x="0" y="-25400"/>
            <a:ext cx="12192000" cy="638001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1C5"/>
              </a:buClr>
              <a:buSzPts val="2400"/>
              <a:buFont typeface="Noto Sans Symbols"/>
              <a:buNone/>
            </a:pPr>
            <a:endParaRPr sz="2400" b="0" i="0" u="none" strike="noStrike" cap="none">
              <a:solidFill>
                <a:srgbClr val="0071C5"/>
              </a:solidFill>
              <a:latin typeface="Calibri"/>
              <a:ea typeface="Calibri"/>
              <a:cs typeface="Calibri"/>
              <a:sym typeface="Calibri"/>
            </a:endParaRPr>
          </a:p>
          <a:p>
            <a:pPr marL="0" marR="0" lvl="0" indent="0" algn="ctr" rtl="0">
              <a:lnSpc>
                <a:spcPct val="100000"/>
              </a:lnSpc>
              <a:spcBef>
                <a:spcPts val="1200"/>
              </a:spcBef>
              <a:spcAft>
                <a:spcPts val="0"/>
              </a:spcAft>
              <a:buClr>
                <a:srgbClr val="E1EFD8"/>
              </a:buClr>
              <a:buSzPts val="2400"/>
              <a:buFont typeface="Noto Sans Symbols"/>
              <a:buNone/>
            </a:pPr>
            <a:r>
              <a:rPr lang="en-US" sz="2400" b="0" i="0" u="none" strike="noStrike" cap="none">
                <a:solidFill>
                  <a:srgbClr val="E1EFD8"/>
                </a:solidFill>
                <a:latin typeface="Calibri"/>
                <a:ea typeface="Calibri"/>
                <a:cs typeface="Calibri"/>
                <a:sym typeface="Calibri"/>
              </a:rPr>
              <a:t>Please contact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Foundation for Innovation and Collaborative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Education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sng" strike="noStrike" cap="none">
                <a:solidFill>
                  <a:schemeClr val="hlink"/>
                </a:solidFill>
                <a:latin typeface="Calibri"/>
                <a:ea typeface="Calibri"/>
                <a:cs typeface="Calibri"/>
                <a:sym typeface="Calibri"/>
                <a:hlinkClick r:id="rId4"/>
              </a:rPr>
              <a:t>mentor@fice.in</a:t>
            </a:r>
            <a:endParaRPr sz="2800" b="0"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0071C5"/>
              </a:buClr>
              <a:buSzPts val="2800"/>
              <a:buFont typeface="Noto Sans Symbols"/>
              <a:buNone/>
            </a:pPr>
            <a:endParaRPr sz="2800" b="0"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0071C5"/>
              </a:buClr>
              <a:buSzPts val="2800"/>
              <a:buFont typeface="Noto Sans Symbols"/>
              <a:buNone/>
            </a:pPr>
            <a:endParaRPr sz="2800" b="1"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E1EFD8"/>
              </a:buClr>
              <a:buSzPts val="2800"/>
              <a:buFont typeface="Noto Sans Symbols"/>
              <a:buNone/>
            </a:pPr>
            <a:r>
              <a:rPr lang="en-US" sz="2800" b="1" i="0" u="none" strike="noStrike" cap="none">
                <a:solidFill>
                  <a:srgbClr val="E1EFD8"/>
                </a:solidFill>
                <a:latin typeface="Calibri"/>
                <a:ea typeface="Calibri"/>
                <a:cs typeface="Calibri"/>
                <a:sym typeface="Calibri"/>
              </a:rPr>
              <a:t>www.fice.in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ctrTitle"/>
          </p:nvPr>
        </p:nvSpPr>
        <p:spPr>
          <a:xfrm>
            <a:off x="580104" y="409218"/>
            <a:ext cx="9144000" cy="10064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smtClean="0"/>
              <a:t>Agenda-Day1</a:t>
            </a:r>
            <a:endParaRPr dirty="0"/>
          </a:p>
        </p:txBody>
      </p:sp>
      <p:sp>
        <p:nvSpPr>
          <p:cNvPr id="333" name="Google Shape;333;p21"/>
          <p:cNvSpPr txBox="1">
            <a:spLocks noGrp="1"/>
          </p:cNvSpPr>
          <p:nvPr>
            <p:ph type="subTitle" idx="1"/>
          </p:nvPr>
        </p:nvSpPr>
        <p:spPr>
          <a:xfrm>
            <a:off x="747252" y="1655250"/>
            <a:ext cx="9134168" cy="3988465"/>
          </a:xfrm>
          <a:prstGeom prst="rect">
            <a:avLst/>
          </a:prstGeom>
          <a:noFill/>
          <a:ln>
            <a:noFill/>
          </a:ln>
        </p:spPr>
        <p:txBody>
          <a:bodyPr spcFirstLastPara="1" wrap="square" lIns="91425" tIns="45700" rIns="91425" bIns="45700" anchor="t" anchorCtr="0">
            <a:noAutofit/>
          </a:bodyPr>
          <a:lstStyle/>
          <a:p>
            <a:pPr lvl="0" algn="l">
              <a:buFont typeface="Arial" panose="020B0604020202020204" pitchFamily="34" charset="0"/>
              <a:buChar char="•"/>
            </a:pPr>
            <a:r>
              <a:rPr lang="en-IN" dirty="0" err="1" smtClean="0"/>
              <a:t>oneAPI</a:t>
            </a:r>
            <a:r>
              <a:rPr lang="en-IN" dirty="0" smtClean="0"/>
              <a:t> </a:t>
            </a:r>
            <a:r>
              <a:rPr lang="en-IN" dirty="0"/>
              <a:t>and its </a:t>
            </a:r>
            <a:r>
              <a:rPr lang="en-IN" dirty="0" smtClean="0"/>
              <a:t>Toolkits</a:t>
            </a:r>
          </a:p>
          <a:p>
            <a:pPr algn="l">
              <a:buFont typeface="Arial" panose="020B0604020202020204" pitchFamily="34" charset="0"/>
              <a:buChar char="•"/>
            </a:pPr>
            <a:r>
              <a:rPr lang="en-IN" dirty="0"/>
              <a:t>Intel </a:t>
            </a:r>
            <a:r>
              <a:rPr lang="en-IN" dirty="0" err="1"/>
              <a:t>DevCloud</a:t>
            </a:r>
            <a:r>
              <a:rPr lang="en-IN" dirty="0"/>
              <a:t> for </a:t>
            </a:r>
            <a:r>
              <a:rPr lang="en-IN" dirty="0" err="1"/>
              <a:t>oneAPI</a:t>
            </a:r>
            <a:endParaRPr lang="en-IN" dirty="0"/>
          </a:p>
          <a:p>
            <a:pPr lvl="0" algn="l">
              <a:buFont typeface="Arial" panose="020B0604020202020204" pitchFamily="34" charset="0"/>
              <a:buChar char="•"/>
            </a:pPr>
            <a:r>
              <a:rPr lang="en-IN" dirty="0" smtClean="0"/>
              <a:t>Intel </a:t>
            </a:r>
            <a:r>
              <a:rPr lang="en-IN" dirty="0"/>
              <a:t>Distribution of </a:t>
            </a:r>
            <a:r>
              <a:rPr lang="en-IN" dirty="0" smtClean="0"/>
              <a:t>Python </a:t>
            </a:r>
          </a:p>
          <a:p>
            <a:pPr lvl="0" algn="l">
              <a:buFont typeface="Arial" panose="020B0604020202020204" pitchFamily="34" charset="0"/>
              <a:buChar char="•"/>
            </a:pPr>
            <a:r>
              <a:rPr lang="en-US" dirty="0" smtClean="0"/>
              <a:t>Executing python program on different accelerators : CPU ,GPU and FPGA</a:t>
            </a:r>
          </a:p>
          <a:p>
            <a:pPr lvl="0" algn="l">
              <a:buFont typeface="Arial" panose="020B0604020202020204" pitchFamily="34" charset="0"/>
              <a:buChar char="•"/>
            </a:pPr>
            <a:r>
              <a:rPr lang="en-US" dirty="0"/>
              <a:t>Python Data Structure basics : introduction to python data structure, Python comparison operators, Python statements and functions</a:t>
            </a:r>
            <a:endParaRPr lang="en-IN" dirty="0"/>
          </a:p>
          <a:p>
            <a:pPr lvl="0"/>
            <a:endParaRPr lang="en-US" dirty="0" smtClean="0"/>
          </a:p>
          <a:p>
            <a:pPr lvl="0"/>
            <a:endParaRPr lang="en-US" dirty="0" smtClean="0"/>
          </a:p>
          <a:p>
            <a:pPr lvl="0"/>
            <a:endParaRPr lang="en-US" dirty="0"/>
          </a:p>
          <a:p>
            <a:pPr lvl="0"/>
            <a:endParaRPr lang="en-IN" dirty="0"/>
          </a:p>
          <a:p>
            <a:pPr lvl="0"/>
            <a:endParaRPr lang="en-IN" dirty="0"/>
          </a:p>
          <a:p>
            <a:pPr lvl="0"/>
            <a:endParaRPr dirty="0"/>
          </a:p>
        </p:txBody>
      </p:sp>
      <p:sp>
        <p:nvSpPr>
          <p:cNvPr id="334" name="Google Shape;334;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extLst>
      <p:ext uri="{BB962C8B-B14F-4D97-AF65-F5344CB8AC3E}">
        <p14:creationId xmlns:p14="http://schemas.microsoft.com/office/powerpoint/2010/main" val="1692661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BF2D-D4DA-4E26-BFB6-7C17459CDA7C}"/>
              </a:ext>
            </a:extLst>
          </p:cNvPr>
          <p:cNvSpPr>
            <a:spLocks noGrp="1"/>
          </p:cNvSpPr>
          <p:nvPr>
            <p:ph type="title"/>
          </p:nvPr>
        </p:nvSpPr>
        <p:spPr>
          <a:xfrm>
            <a:off x="1333500" y="276224"/>
            <a:ext cx="9525000" cy="2200275"/>
          </a:xfrm>
        </p:spPr>
        <p:txBody>
          <a:bodyPr>
            <a:noAutofit/>
          </a:bodyPr>
          <a:lstStyle/>
          <a:p>
            <a:pPr algn="ctr"/>
            <a:r>
              <a:rPr lang="en-US" sz="8800" dirty="0" smtClean="0">
                <a:solidFill>
                  <a:schemeClr val="tx1"/>
                </a:solidFill>
                <a:latin typeface="+mn-lt"/>
              </a:rPr>
              <a:t>Intel </a:t>
            </a:r>
            <a:r>
              <a:rPr lang="en-US" sz="8800" b="1" dirty="0" err="1" smtClean="0">
                <a:solidFill>
                  <a:schemeClr val="tx1"/>
                </a:solidFill>
                <a:latin typeface="+mn-lt"/>
              </a:rPr>
              <a:t>oneAPI</a:t>
            </a:r>
            <a:endParaRPr lang="en-US" sz="8800" b="1" dirty="0">
              <a:solidFill>
                <a:schemeClr val="tx1"/>
              </a:solidFill>
              <a:latin typeface="+mn-lt"/>
            </a:endParaRPr>
          </a:p>
        </p:txBody>
      </p:sp>
      <p:pic>
        <p:nvPicPr>
          <p:cNvPr id="5122" name="Picture 2">
            <a:extLst>
              <a:ext uri="{FF2B5EF4-FFF2-40B4-BE49-F238E27FC236}">
                <a16:creationId xmlns:a16="http://schemas.microsoft.com/office/drawing/2014/main" id="{27B73B86-0E72-4563-99A1-570B209848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67"/>
          <a:stretch/>
        </p:blipFill>
        <p:spPr bwMode="auto">
          <a:xfrm>
            <a:off x="1333500" y="2182209"/>
            <a:ext cx="9525000" cy="3673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82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88758D-41D9-40CE-A98D-ABCDAA7B2B58}"/>
              </a:ext>
            </a:extLst>
          </p:cNvPr>
          <p:cNvPicPr>
            <a:picLocks noChangeAspect="1"/>
          </p:cNvPicPr>
          <p:nvPr/>
        </p:nvPicPr>
        <p:blipFill>
          <a:blip r:embed="rId2"/>
          <a:stretch>
            <a:fillRect/>
          </a:stretch>
        </p:blipFill>
        <p:spPr>
          <a:xfrm>
            <a:off x="1" y="704193"/>
            <a:ext cx="12065876" cy="5627495"/>
          </a:xfrm>
          <a:prstGeom prst="rect">
            <a:avLst/>
          </a:prstGeom>
        </p:spPr>
      </p:pic>
    </p:spTree>
    <p:extLst>
      <p:ext uri="{BB962C8B-B14F-4D97-AF65-F5344CB8AC3E}">
        <p14:creationId xmlns:p14="http://schemas.microsoft.com/office/powerpoint/2010/main" val="2369435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16CB1-9AD4-44A0-9458-31B440A62328}"/>
              </a:ext>
            </a:extLst>
          </p:cNvPr>
          <p:cNvPicPr>
            <a:picLocks noChangeAspect="1"/>
          </p:cNvPicPr>
          <p:nvPr/>
        </p:nvPicPr>
        <p:blipFill rotWithShape="1">
          <a:blip r:embed="rId2"/>
          <a:srcRect l="4722" t="2368"/>
          <a:stretch/>
        </p:blipFill>
        <p:spPr>
          <a:xfrm>
            <a:off x="600618" y="662152"/>
            <a:ext cx="11490168" cy="5651510"/>
          </a:xfrm>
          <a:prstGeom prst="rect">
            <a:avLst/>
          </a:prstGeom>
        </p:spPr>
      </p:pic>
    </p:spTree>
    <p:extLst>
      <p:ext uri="{BB962C8B-B14F-4D97-AF65-F5344CB8AC3E}">
        <p14:creationId xmlns:p14="http://schemas.microsoft.com/office/powerpoint/2010/main" val="1453920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B4F95-D7FE-4BCC-929F-F7CDAE83C301}"/>
              </a:ext>
            </a:extLst>
          </p:cNvPr>
          <p:cNvPicPr>
            <a:picLocks noChangeAspect="1"/>
          </p:cNvPicPr>
          <p:nvPr/>
        </p:nvPicPr>
        <p:blipFill rotWithShape="1">
          <a:blip r:embed="rId2"/>
          <a:srcRect l="2161" t="1712" b="1724"/>
          <a:stretch/>
        </p:blipFill>
        <p:spPr>
          <a:xfrm>
            <a:off x="289510" y="672662"/>
            <a:ext cx="11779557" cy="5671307"/>
          </a:xfrm>
          <a:prstGeom prst="rect">
            <a:avLst/>
          </a:prstGeom>
        </p:spPr>
      </p:pic>
    </p:spTree>
    <p:extLst>
      <p:ext uri="{BB962C8B-B14F-4D97-AF65-F5344CB8AC3E}">
        <p14:creationId xmlns:p14="http://schemas.microsoft.com/office/powerpoint/2010/main" val="151020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A62B8-BD8C-461E-9081-972455069E54}"/>
              </a:ext>
            </a:extLst>
          </p:cNvPr>
          <p:cNvPicPr>
            <a:picLocks noChangeAspect="1"/>
          </p:cNvPicPr>
          <p:nvPr/>
        </p:nvPicPr>
        <p:blipFill>
          <a:blip r:embed="rId2"/>
          <a:stretch>
            <a:fillRect/>
          </a:stretch>
        </p:blipFill>
        <p:spPr>
          <a:xfrm>
            <a:off x="809353" y="651645"/>
            <a:ext cx="11207467" cy="4819548"/>
          </a:xfrm>
          <a:prstGeom prst="rect">
            <a:avLst/>
          </a:prstGeom>
        </p:spPr>
      </p:pic>
    </p:spTree>
    <p:extLst>
      <p:ext uri="{BB962C8B-B14F-4D97-AF65-F5344CB8AC3E}">
        <p14:creationId xmlns:p14="http://schemas.microsoft.com/office/powerpoint/2010/main" val="261340739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TotalTime>
  <Words>1094</Words>
  <Application>Microsoft Office PowerPoint</Application>
  <PresentationFormat>Widescreen</PresentationFormat>
  <Paragraphs>171</Paragraphs>
  <Slides>35</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Times New Roman</vt:lpstr>
      <vt:lpstr>Aharoni</vt:lpstr>
      <vt:lpstr>Calibri</vt:lpstr>
      <vt:lpstr>Noto Sans Symbols</vt:lpstr>
      <vt:lpstr>Office Theme</vt:lpstr>
      <vt:lpstr>  </vt:lpstr>
      <vt:lpstr>Trainer’s Profile </vt:lpstr>
      <vt:lpstr>Agenda</vt:lpstr>
      <vt:lpstr>Agenda-Day1</vt:lpstr>
      <vt:lpstr>Intel oneAPI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Intel Dev Cloud ?</vt:lpstr>
      <vt:lpstr>How DevCloud works?</vt:lpstr>
      <vt:lpstr>PowerPoint Presentation</vt:lpstr>
      <vt:lpstr>PowerPoint Presentation</vt:lpstr>
      <vt:lpstr>What software are required for this workshop?</vt:lpstr>
      <vt:lpstr>Important Ubuntu Commands</vt:lpstr>
      <vt:lpstr>Steps for downloading Intel Distribution of Python</vt:lpstr>
      <vt:lpstr>Intel Distribution of Python</vt:lpstr>
      <vt:lpstr>Intel Distribution of Python</vt:lpstr>
      <vt:lpstr>Checking if Python Intel is installed or not</vt:lpstr>
      <vt:lpstr>Time module in Python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College Excellence Program</dc:title>
  <dc:creator>Hp</dc:creator>
  <cp:lastModifiedBy>user</cp:lastModifiedBy>
  <cp:revision>68</cp:revision>
  <dcterms:modified xsi:type="dcterms:W3CDTF">2023-02-27T01:55:17Z</dcterms:modified>
</cp:coreProperties>
</file>